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262" r:id="rId3"/>
    <p:sldId id="287" r:id="rId4"/>
    <p:sldId id="258" r:id="rId5"/>
    <p:sldId id="299" r:id="rId6"/>
    <p:sldId id="300" r:id="rId7"/>
    <p:sldId id="291" r:id="rId8"/>
    <p:sldId id="290" r:id="rId9"/>
    <p:sldId id="263" r:id="rId10"/>
    <p:sldId id="289" r:id="rId11"/>
    <p:sldId id="278" r:id="rId12"/>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78" d="100"/>
          <a:sy n="78" d="100"/>
        </p:scale>
        <p:origin x="8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71C94-1FCE-4ADE-817D-1CE8237C4F4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AU"/>
        </a:p>
      </dgm:t>
    </dgm:pt>
    <dgm:pt modelId="{470E62CC-D7AE-4979-8103-F769A0CB30F7}">
      <dgm:prSet phldrT="[Text]"/>
      <dgm:spPr/>
      <dgm:t>
        <a:bodyPr/>
        <a:lstStyle/>
        <a:p>
          <a:r>
            <a:rPr lang="en-AU"/>
            <a:t>Gas separation using nano-filtration membranes</a:t>
          </a:r>
        </a:p>
      </dgm:t>
    </dgm:pt>
    <dgm:pt modelId="{C5DD3AC6-AA51-476F-ABA6-A09C6F31057F}" type="parTrans" cxnId="{072B09D8-CDCF-4624-8219-BD6D1021DB18}">
      <dgm:prSet/>
      <dgm:spPr/>
      <dgm:t>
        <a:bodyPr/>
        <a:lstStyle/>
        <a:p>
          <a:endParaRPr lang="en-AU"/>
        </a:p>
      </dgm:t>
    </dgm:pt>
    <dgm:pt modelId="{DD5D7E9F-688D-4FD1-B23B-490E6B55C88F}" type="sibTrans" cxnId="{072B09D8-CDCF-4624-8219-BD6D1021DB18}">
      <dgm:prSet/>
      <dgm:spPr/>
      <dgm:t>
        <a:bodyPr/>
        <a:lstStyle/>
        <a:p>
          <a:endParaRPr lang="en-AU"/>
        </a:p>
      </dgm:t>
    </dgm:pt>
    <dgm:pt modelId="{A6753DEF-3521-4228-978B-1FE3D346D255}">
      <dgm:prSet/>
      <dgm:spPr/>
      <dgm:t>
        <a:bodyPr/>
        <a:lstStyle/>
        <a:p>
          <a:r>
            <a:rPr lang="en-AU"/>
            <a:t>Graphene oxide barrier coatings</a:t>
          </a:r>
          <a:endParaRPr lang="en-AU" dirty="0"/>
        </a:p>
      </dgm:t>
    </dgm:pt>
    <dgm:pt modelId="{8B0FB232-7ED8-4034-84A4-335279E29505}" type="parTrans" cxnId="{4AE3D420-7A22-4066-8A76-2099371C0293}">
      <dgm:prSet/>
      <dgm:spPr/>
      <dgm:t>
        <a:bodyPr/>
        <a:lstStyle/>
        <a:p>
          <a:endParaRPr lang="en-AU"/>
        </a:p>
      </dgm:t>
    </dgm:pt>
    <dgm:pt modelId="{C38E52F3-E007-4B86-8E0E-1727876798F6}" type="sibTrans" cxnId="{4AE3D420-7A22-4066-8A76-2099371C0293}">
      <dgm:prSet/>
      <dgm:spPr/>
      <dgm:t>
        <a:bodyPr/>
        <a:lstStyle/>
        <a:p>
          <a:endParaRPr lang="en-AU"/>
        </a:p>
      </dgm:t>
    </dgm:pt>
    <dgm:pt modelId="{37638879-7035-4291-A18A-422E42C5745D}">
      <dgm:prSet/>
      <dgm:spPr/>
      <dgm:t>
        <a:bodyPr/>
        <a:lstStyle/>
        <a:p>
          <a:r>
            <a:rPr lang="en-AU"/>
            <a:t>Graphene oxide industrial additives</a:t>
          </a:r>
          <a:endParaRPr lang="en-AU" dirty="0"/>
        </a:p>
      </dgm:t>
    </dgm:pt>
    <dgm:pt modelId="{614E9B17-37F9-4025-BA9D-D2E0E5964450}" type="parTrans" cxnId="{E357A9CD-6B4C-45AB-A991-A205DEE2AD14}">
      <dgm:prSet/>
      <dgm:spPr/>
      <dgm:t>
        <a:bodyPr/>
        <a:lstStyle/>
        <a:p>
          <a:endParaRPr lang="en-AU"/>
        </a:p>
      </dgm:t>
    </dgm:pt>
    <dgm:pt modelId="{84E794FA-9898-47CE-9546-D671B94BAC6D}" type="sibTrans" cxnId="{E357A9CD-6B4C-45AB-A991-A205DEE2AD14}">
      <dgm:prSet/>
      <dgm:spPr/>
      <dgm:t>
        <a:bodyPr/>
        <a:lstStyle/>
        <a:p>
          <a:endParaRPr lang="en-AU"/>
        </a:p>
      </dgm:t>
    </dgm:pt>
    <dgm:pt modelId="{D4AB57BD-B35E-426F-A30B-0176EEFE319C}">
      <dgm:prSet/>
      <dgm:spPr/>
      <dgm:t>
        <a:bodyPr/>
        <a:lstStyle/>
        <a:p>
          <a:r>
            <a:rPr lang="en-AU"/>
            <a:t>MICRENs sensor technologies</a:t>
          </a:r>
          <a:endParaRPr lang="en-AU" dirty="0"/>
        </a:p>
      </dgm:t>
    </dgm:pt>
    <dgm:pt modelId="{D0CA1953-A9DB-4E1C-AA70-A619837CABB0}" type="parTrans" cxnId="{ED750530-15B1-48CC-B6DD-5FAFE8978F4F}">
      <dgm:prSet/>
      <dgm:spPr/>
      <dgm:t>
        <a:bodyPr/>
        <a:lstStyle/>
        <a:p>
          <a:endParaRPr lang="en-AU"/>
        </a:p>
      </dgm:t>
    </dgm:pt>
    <dgm:pt modelId="{84A09550-A434-4175-A7EC-9A11EADC120C}" type="sibTrans" cxnId="{ED750530-15B1-48CC-B6DD-5FAFE8978F4F}">
      <dgm:prSet/>
      <dgm:spPr/>
      <dgm:t>
        <a:bodyPr/>
        <a:lstStyle/>
        <a:p>
          <a:endParaRPr lang="en-AU"/>
        </a:p>
      </dgm:t>
    </dgm:pt>
    <dgm:pt modelId="{A60EBC86-4492-46D7-A8D6-975357D2DE6A}">
      <dgm:prSet/>
      <dgm:spPr/>
      <dgm:t>
        <a:bodyPr/>
        <a:lstStyle/>
        <a:p>
          <a:r>
            <a:rPr lang="en-AU"/>
            <a:t>Anti-corrosion coatings</a:t>
          </a:r>
          <a:endParaRPr lang="en-AU" dirty="0"/>
        </a:p>
      </dgm:t>
    </dgm:pt>
    <dgm:pt modelId="{A2335406-D059-4F83-84DB-B43D5A192977}" type="parTrans" cxnId="{89C34E70-482C-4D6D-ADAD-4F78EF0F58F5}">
      <dgm:prSet/>
      <dgm:spPr/>
      <dgm:t>
        <a:bodyPr/>
        <a:lstStyle/>
        <a:p>
          <a:endParaRPr lang="en-AU"/>
        </a:p>
      </dgm:t>
    </dgm:pt>
    <dgm:pt modelId="{76D2F44F-2B3E-4B8E-8E52-DCB7B4A1EFAD}" type="sibTrans" cxnId="{89C34E70-482C-4D6D-ADAD-4F78EF0F58F5}">
      <dgm:prSet/>
      <dgm:spPr/>
      <dgm:t>
        <a:bodyPr/>
        <a:lstStyle/>
        <a:p>
          <a:endParaRPr lang="en-AU"/>
        </a:p>
      </dgm:t>
    </dgm:pt>
    <dgm:pt modelId="{2F6FDA55-BC92-400D-8053-ABD5254BB9FE}">
      <dgm:prSet/>
      <dgm:spPr/>
      <dgm:t>
        <a:bodyPr/>
        <a:lstStyle/>
        <a:p>
          <a:r>
            <a:rPr lang="en-AU"/>
            <a:t>Bulk materials manufacturing</a:t>
          </a:r>
        </a:p>
      </dgm:t>
    </dgm:pt>
    <dgm:pt modelId="{1C4B0E4E-3448-4FB8-A321-64682BBF5A67}" type="parTrans" cxnId="{583BA22C-01BA-484E-8E3C-85B6344D28EB}">
      <dgm:prSet/>
      <dgm:spPr/>
      <dgm:t>
        <a:bodyPr/>
        <a:lstStyle/>
        <a:p>
          <a:endParaRPr lang="en-AU"/>
        </a:p>
      </dgm:t>
    </dgm:pt>
    <dgm:pt modelId="{2792BAE5-D38A-40E6-9B7E-CBDB2344C726}" type="sibTrans" cxnId="{583BA22C-01BA-484E-8E3C-85B6344D28EB}">
      <dgm:prSet/>
      <dgm:spPr/>
      <dgm:t>
        <a:bodyPr/>
        <a:lstStyle/>
        <a:p>
          <a:endParaRPr lang="en-AU"/>
        </a:p>
      </dgm:t>
    </dgm:pt>
    <dgm:pt modelId="{9C193CEA-8528-4958-BE25-1BD32C8EDE71}" type="pres">
      <dgm:prSet presAssocID="{E4371C94-1FCE-4ADE-817D-1CE8237C4F41}" presName="Name0" presStyleCnt="0">
        <dgm:presLayoutVars>
          <dgm:dir/>
          <dgm:resizeHandles val="exact"/>
        </dgm:presLayoutVars>
      </dgm:prSet>
      <dgm:spPr/>
    </dgm:pt>
    <dgm:pt modelId="{113AD575-F891-4AEC-9BB8-EA4D764EF156}" type="pres">
      <dgm:prSet presAssocID="{470E62CC-D7AE-4979-8103-F769A0CB30F7}" presName="composite" presStyleCnt="0"/>
      <dgm:spPr/>
    </dgm:pt>
    <dgm:pt modelId="{0DE9C8D9-E249-4C70-B342-D86F02CCEC4B}" type="pres">
      <dgm:prSet presAssocID="{470E62CC-D7AE-4979-8103-F769A0CB30F7}" presName="rect1" presStyleLbl="trAlignAcc1" presStyleIdx="0" presStyleCnt="6">
        <dgm:presLayoutVars>
          <dgm:bulletEnabled val="1"/>
        </dgm:presLayoutVars>
      </dgm:prSet>
      <dgm:spPr/>
    </dgm:pt>
    <dgm:pt modelId="{3C65AD34-B8CB-48DC-AE24-0A6F685F802B}" type="pres">
      <dgm:prSet presAssocID="{470E62CC-D7AE-4979-8103-F769A0CB30F7}" presName="rect2" presStyleLbl="fgImgPlace1" presStyleIdx="0" presStyleCnt="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8A0FCA40-A6CF-46DD-AE8F-D8522E23D7B9}" type="pres">
      <dgm:prSet presAssocID="{DD5D7E9F-688D-4FD1-B23B-490E6B55C88F}" presName="sibTrans" presStyleCnt="0"/>
      <dgm:spPr/>
    </dgm:pt>
    <dgm:pt modelId="{747B3768-9627-49A1-A156-9220DAD09BC9}" type="pres">
      <dgm:prSet presAssocID="{A6753DEF-3521-4228-978B-1FE3D346D255}" presName="composite" presStyleCnt="0"/>
      <dgm:spPr/>
    </dgm:pt>
    <dgm:pt modelId="{A4D61104-5258-44E8-909E-7CB544031DE4}" type="pres">
      <dgm:prSet presAssocID="{A6753DEF-3521-4228-978B-1FE3D346D255}" presName="rect1" presStyleLbl="trAlignAcc1" presStyleIdx="1" presStyleCnt="6">
        <dgm:presLayoutVars>
          <dgm:bulletEnabled val="1"/>
        </dgm:presLayoutVars>
      </dgm:prSet>
      <dgm:spPr/>
    </dgm:pt>
    <dgm:pt modelId="{833BC49B-ABF0-4952-BE46-36B0BD8BD3CF}" type="pres">
      <dgm:prSet presAssocID="{A6753DEF-3521-4228-978B-1FE3D346D255}" presName="rect2" presStyleLbl="fgImgPlace1" presStyleIdx="1" presStyleCnt="6"/>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891D69CF-E5AA-49C3-B23C-24B5AAE57D5A}" type="pres">
      <dgm:prSet presAssocID="{C38E52F3-E007-4B86-8E0E-1727876798F6}" presName="sibTrans" presStyleCnt="0"/>
      <dgm:spPr/>
    </dgm:pt>
    <dgm:pt modelId="{BD2401C2-1080-44BD-BCD7-729936F395DE}" type="pres">
      <dgm:prSet presAssocID="{37638879-7035-4291-A18A-422E42C5745D}" presName="composite" presStyleCnt="0"/>
      <dgm:spPr/>
    </dgm:pt>
    <dgm:pt modelId="{9901847B-22F1-4EA7-B791-10730632A4E0}" type="pres">
      <dgm:prSet presAssocID="{37638879-7035-4291-A18A-422E42C5745D}" presName="rect1" presStyleLbl="trAlignAcc1" presStyleIdx="2" presStyleCnt="6">
        <dgm:presLayoutVars>
          <dgm:bulletEnabled val="1"/>
        </dgm:presLayoutVars>
      </dgm:prSet>
      <dgm:spPr/>
    </dgm:pt>
    <dgm:pt modelId="{9D2B2FE6-422B-4BC9-95CF-5B187DCEA077}" type="pres">
      <dgm:prSet presAssocID="{37638879-7035-4291-A18A-422E42C5745D}" presName="rect2" presStyleLbl="fgImgPlace1" presStyleIdx="2" presStyleCnt="6"/>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074818A5-11F4-41E0-91C9-17D8F6CA0433}" type="pres">
      <dgm:prSet presAssocID="{84E794FA-9898-47CE-9546-D671B94BAC6D}" presName="sibTrans" presStyleCnt="0"/>
      <dgm:spPr/>
    </dgm:pt>
    <dgm:pt modelId="{59AF24E5-09DA-4AAA-B61E-33DF61A32E91}" type="pres">
      <dgm:prSet presAssocID="{D4AB57BD-B35E-426F-A30B-0176EEFE319C}" presName="composite" presStyleCnt="0"/>
      <dgm:spPr/>
    </dgm:pt>
    <dgm:pt modelId="{E37FD622-AA1A-4A22-B121-369A536EE387}" type="pres">
      <dgm:prSet presAssocID="{D4AB57BD-B35E-426F-A30B-0176EEFE319C}" presName="rect1" presStyleLbl="trAlignAcc1" presStyleIdx="3" presStyleCnt="6">
        <dgm:presLayoutVars>
          <dgm:bulletEnabled val="1"/>
        </dgm:presLayoutVars>
      </dgm:prSet>
      <dgm:spPr/>
    </dgm:pt>
    <dgm:pt modelId="{C46498AF-582F-47FF-B7A1-5996F0176A15}" type="pres">
      <dgm:prSet presAssocID="{D4AB57BD-B35E-426F-A30B-0176EEFE319C}" presName="rect2" presStyleLbl="fgImgPlace1" presStyleIdx="3" presStyleCnt="6"/>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E08C9679-9287-43E5-ABAF-54C44847AA85}" type="pres">
      <dgm:prSet presAssocID="{84A09550-A434-4175-A7EC-9A11EADC120C}" presName="sibTrans" presStyleCnt="0"/>
      <dgm:spPr/>
    </dgm:pt>
    <dgm:pt modelId="{2C6DDD11-2D79-4C01-997A-31FDC4159868}" type="pres">
      <dgm:prSet presAssocID="{A60EBC86-4492-46D7-A8D6-975357D2DE6A}" presName="composite" presStyleCnt="0"/>
      <dgm:spPr/>
    </dgm:pt>
    <dgm:pt modelId="{0684CEC2-7845-4254-8F5C-ED5001C5D330}" type="pres">
      <dgm:prSet presAssocID="{A60EBC86-4492-46D7-A8D6-975357D2DE6A}" presName="rect1" presStyleLbl="trAlignAcc1" presStyleIdx="4" presStyleCnt="6">
        <dgm:presLayoutVars>
          <dgm:bulletEnabled val="1"/>
        </dgm:presLayoutVars>
      </dgm:prSet>
      <dgm:spPr/>
    </dgm:pt>
    <dgm:pt modelId="{9FB89DC5-6F92-45D7-B686-FA8661944812}" type="pres">
      <dgm:prSet presAssocID="{A60EBC86-4492-46D7-A8D6-975357D2DE6A}" presName="rect2" presStyleLbl="fgImgPlace1" presStyleIdx="4" presStyleCnt="6"/>
      <dgm:spPr>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01E05445-C7F0-4B16-A248-0EE8FD404EA2}" type="pres">
      <dgm:prSet presAssocID="{76D2F44F-2B3E-4B8E-8E52-DCB7B4A1EFAD}" presName="sibTrans" presStyleCnt="0"/>
      <dgm:spPr/>
    </dgm:pt>
    <dgm:pt modelId="{6DE99740-25E8-436C-900F-7923E78254D7}" type="pres">
      <dgm:prSet presAssocID="{2F6FDA55-BC92-400D-8053-ABD5254BB9FE}" presName="composite" presStyleCnt="0"/>
      <dgm:spPr/>
    </dgm:pt>
    <dgm:pt modelId="{BF093112-AD91-41C2-A871-9A2F95E64AE6}" type="pres">
      <dgm:prSet presAssocID="{2F6FDA55-BC92-400D-8053-ABD5254BB9FE}" presName="rect1" presStyleLbl="trAlignAcc1" presStyleIdx="5" presStyleCnt="6">
        <dgm:presLayoutVars>
          <dgm:bulletEnabled val="1"/>
        </dgm:presLayoutVars>
      </dgm:prSet>
      <dgm:spPr/>
    </dgm:pt>
    <dgm:pt modelId="{684E38D8-EC76-4853-8A3E-9929F9E551DB}" type="pres">
      <dgm:prSet presAssocID="{2F6FDA55-BC92-400D-8053-ABD5254BB9FE}" presName="rect2" presStyleLbl="fgImgPlace1" presStyleIdx="5" presStyleCnt="6"/>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4AE3D420-7A22-4066-8A76-2099371C0293}" srcId="{E4371C94-1FCE-4ADE-817D-1CE8237C4F41}" destId="{A6753DEF-3521-4228-978B-1FE3D346D255}" srcOrd="1" destOrd="0" parTransId="{8B0FB232-7ED8-4034-84A4-335279E29505}" sibTransId="{C38E52F3-E007-4B86-8E0E-1727876798F6}"/>
    <dgm:cxn modelId="{583BA22C-01BA-484E-8E3C-85B6344D28EB}" srcId="{E4371C94-1FCE-4ADE-817D-1CE8237C4F41}" destId="{2F6FDA55-BC92-400D-8053-ABD5254BB9FE}" srcOrd="5" destOrd="0" parTransId="{1C4B0E4E-3448-4FB8-A321-64682BBF5A67}" sibTransId="{2792BAE5-D38A-40E6-9B7E-CBDB2344C726}"/>
    <dgm:cxn modelId="{ED750530-15B1-48CC-B6DD-5FAFE8978F4F}" srcId="{E4371C94-1FCE-4ADE-817D-1CE8237C4F41}" destId="{D4AB57BD-B35E-426F-A30B-0176EEFE319C}" srcOrd="3" destOrd="0" parTransId="{D0CA1953-A9DB-4E1C-AA70-A619837CABB0}" sibTransId="{84A09550-A434-4175-A7EC-9A11EADC120C}"/>
    <dgm:cxn modelId="{54E4E130-F78D-4227-A6F3-64100580617F}" type="presOf" srcId="{E4371C94-1FCE-4ADE-817D-1CE8237C4F41}" destId="{9C193CEA-8528-4958-BE25-1BD32C8EDE71}" srcOrd="0" destOrd="0" presId="urn:microsoft.com/office/officeart/2008/layout/PictureStrips"/>
    <dgm:cxn modelId="{56685C4F-0A34-44AA-B102-B2873FC857C1}" type="presOf" srcId="{37638879-7035-4291-A18A-422E42C5745D}" destId="{9901847B-22F1-4EA7-B791-10730632A4E0}" srcOrd="0" destOrd="0" presId="urn:microsoft.com/office/officeart/2008/layout/PictureStrips"/>
    <dgm:cxn modelId="{89C34E70-482C-4D6D-ADAD-4F78EF0F58F5}" srcId="{E4371C94-1FCE-4ADE-817D-1CE8237C4F41}" destId="{A60EBC86-4492-46D7-A8D6-975357D2DE6A}" srcOrd="4" destOrd="0" parTransId="{A2335406-D059-4F83-84DB-B43D5A192977}" sibTransId="{76D2F44F-2B3E-4B8E-8E52-DCB7B4A1EFAD}"/>
    <dgm:cxn modelId="{660B3072-2A8C-401F-B14F-0925E6FD9A8C}" type="presOf" srcId="{A6753DEF-3521-4228-978B-1FE3D346D255}" destId="{A4D61104-5258-44E8-909E-7CB544031DE4}" srcOrd="0" destOrd="0" presId="urn:microsoft.com/office/officeart/2008/layout/PictureStrips"/>
    <dgm:cxn modelId="{B6521C8E-88C0-48A3-BC28-B17CFE20BF30}" type="presOf" srcId="{A60EBC86-4492-46D7-A8D6-975357D2DE6A}" destId="{0684CEC2-7845-4254-8F5C-ED5001C5D330}" srcOrd="0" destOrd="0" presId="urn:microsoft.com/office/officeart/2008/layout/PictureStrips"/>
    <dgm:cxn modelId="{E357A9CD-6B4C-45AB-A991-A205DEE2AD14}" srcId="{E4371C94-1FCE-4ADE-817D-1CE8237C4F41}" destId="{37638879-7035-4291-A18A-422E42C5745D}" srcOrd="2" destOrd="0" parTransId="{614E9B17-37F9-4025-BA9D-D2E0E5964450}" sibTransId="{84E794FA-9898-47CE-9546-D671B94BAC6D}"/>
    <dgm:cxn modelId="{0B5804D1-3F61-43CF-B2E6-50B6A44B7872}" type="presOf" srcId="{2F6FDA55-BC92-400D-8053-ABD5254BB9FE}" destId="{BF093112-AD91-41C2-A871-9A2F95E64AE6}" srcOrd="0" destOrd="0" presId="urn:microsoft.com/office/officeart/2008/layout/PictureStrips"/>
    <dgm:cxn modelId="{072B09D8-CDCF-4624-8219-BD6D1021DB18}" srcId="{E4371C94-1FCE-4ADE-817D-1CE8237C4F41}" destId="{470E62CC-D7AE-4979-8103-F769A0CB30F7}" srcOrd="0" destOrd="0" parTransId="{C5DD3AC6-AA51-476F-ABA6-A09C6F31057F}" sibTransId="{DD5D7E9F-688D-4FD1-B23B-490E6B55C88F}"/>
    <dgm:cxn modelId="{A26444D9-D429-49B9-BC2F-98814B6CBD4A}" type="presOf" srcId="{D4AB57BD-B35E-426F-A30B-0176EEFE319C}" destId="{E37FD622-AA1A-4A22-B121-369A536EE387}" srcOrd="0" destOrd="0" presId="urn:microsoft.com/office/officeart/2008/layout/PictureStrips"/>
    <dgm:cxn modelId="{06880CE7-A667-4A5B-B6E9-F31B436B7DD8}" type="presOf" srcId="{470E62CC-D7AE-4979-8103-F769A0CB30F7}" destId="{0DE9C8D9-E249-4C70-B342-D86F02CCEC4B}" srcOrd="0" destOrd="0" presId="urn:microsoft.com/office/officeart/2008/layout/PictureStrips"/>
    <dgm:cxn modelId="{F8BD8245-39BF-462B-9002-BFC464702857}" type="presParOf" srcId="{9C193CEA-8528-4958-BE25-1BD32C8EDE71}" destId="{113AD575-F891-4AEC-9BB8-EA4D764EF156}" srcOrd="0" destOrd="0" presId="urn:microsoft.com/office/officeart/2008/layout/PictureStrips"/>
    <dgm:cxn modelId="{B088F934-393B-4E18-8932-BEC4E9271FB0}" type="presParOf" srcId="{113AD575-F891-4AEC-9BB8-EA4D764EF156}" destId="{0DE9C8D9-E249-4C70-B342-D86F02CCEC4B}" srcOrd="0" destOrd="0" presId="urn:microsoft.com/office/officeart/2008/layout/PictureStrips"/>
    <dgm:cxn modelId="{F6999AFD-E3AC-4541-9543-8DF86A574DCD}" type="presParOf" srcId="{113AD575-F891-4AEC-9BB8-EA4D764EF156}" destId="{3C65AD34-B8CB-48DC-AE24-0A6F685F802B}" srcOrd="1" destOrd="0" presId="urn:microsoft.com/office/officeart/2008/layout/PictureStrips"/>
    <dgm:cxn modelId="{78D9C3B9-A820-4497-B974-52F0644E562C}" type="presParOf" srcId="{9C193CEA-8528-4958-BE25-1BD32C8EDE71}" destId="{8A0FCA40-A6CF-46DD-AE8F-D8522E23D7B9}" srcOrd="1" destOrd="0" presId="urn:microsoft.com/office/officeart/2008/layout/PictureStrips"/>
    <dgm:cxn modelId="{CE7FBB08-03FD-48B6-B197-C7BC985DE863}" type="presParOf" srcId="{9C193CEA-8528-4958-BE25-1BD32C8EDE71}" destId="{747B3768-9627-49A1-A156-9220DAD09BC9}" srcOrd="2" destOrd="0" presId="urn:microsoft.com/office/officeart/2008/layout/PictureStrips"/>
    <dgm:cxn modelId="{2BA843C1-C620-436B-AE5B-E464A508F9D5}" type="presParOf" srcId="{747B3768-9627-49A1-A156-9220DAD09BC9}" destId="{A4D61104-5258-44E8-909E-7CB544031DE4}" srcOrd="0" destOrd="0" presId="urn:microsoft.com/office/officeart/2008/layout/PictureStrips"/>
    <dgm:cxn modelId="{6419ECA8-6EB1-46D1-9CC1-252210F40F56}" type="presParOf" srcId="{747B3768-9627-49A1-A156-9220DAD09BC9}" destId="{833BC49B-ABF0-4952-BE46-36B0BD8BD3CF}" srcOrd="1" destOrd="0" presId="urn:microsoft.com/office/officeart/2008/layout/PictureStrips"/>
    <dgm:cxn modelId="{86DCBBD8-F7F7-4A39-A177-9FA493E4850C}" type="presParOf" srcId="{9C193CEA-8528-4958-BE25-1BD32C8EDE71}" destId="{891D69CF-E5AA-49C3-B23C-24B5AAE57D5A}" srcOrd="3" destOrd="0" presId="urn:microsoft.com/office/officeart/2008/layout/PictureStrips"/>
    <dgm:cxn modelId="{504D2470-9A48-4D34-819E-7F1F9711C353}" type="presParOf" srcId="{9C193CEA-8528-4958-BE25-1BD32C8EDE71}" destId="{BD2401C2-1080-44BD-BCD7-729936F395DE}" srcOrd="4" destOrd="0" presId="urn:microsoft.com/office/officeart/2008/layout/PictureStrips"/>
    <dgm:cxn modelId="{DC3C2887-6C9A-48B1-97CB-1905023575DA}" type="presParOf" srcId="{BD2401C2-1080-44BD-BCD7-729936F395DE}" destId="{9901847B-22F1-4EA7-B791-10730632A4E0}" srcOrd="0" destOrd="0" presId="urn:microsoft.com/office/officeart/2008/layout/PictureStrips"/>
    <dgm:cxn modelId="{0CE8BE70-5059-4E3B-B36A-6E5F68069316}" type="presParOf" srcId="{BD2401C2-1080-44BD-BCD7-729936F395DE}" destId="{9D2B2FE6-422B-4BC9-95CF-5B187DCEA077}" srcOrd="1" destOrd="0" presId="urn:microsoft.com/office/officeart/2008/layout/PictureStrips"/>
    <dgm:cxn modelId="{9F60F6EA-D896-436A-82C7-B76179652298}" type="presParOf" srcId="{9C193CEA-8528-4958-BE25-1BD32C8EDE71}" destId="{074818A5-11F4-41E0-91C9-17D8F6CA0433}" srcOrd="5" destOrd="0" presId="urn:microsoft.com/office/officeart/2008/layout/PictureStrips"/>
    <dgm:cxn modelId="{03F15C5B-1CE0-4EC8-8104-C35AA83BD258}" type="presParOf" srcId="{9C193CEA-8528-4958-BE25-1BD32C8EDE71}" destId="{59AF24E5-09DA-4AAA-B61E-33DF61A32E91}" srcOrd="6" destOrd="0" presId="urn:microsoft.com/office/officeart/2008/layout/PictureStrips"/>
    <dgm:cxn modelId="{2068745B-D375-4F49-A881-DCD778478951}" type="presParOf" srcId="{59AF24E5-09DA-4AAA-B61E-33DF61A32E91}" destId="{E37FD622-AA1A-4A22-B121-369A536EE387}" srcOrd="0" destOrd="0" presId="urn:microsoft.com/office/officeart/2008/layout/PictureStrips"/>
    <dgm:cxn modelId="{CB653696-7C61-4524-B7EB-DBC964159FFB}" type="presParOf" srcId="{59AF24E5-09DA-4AAA-B61E-33DF61A32E91}" destId="{C46498AF-582F-47FF-B7A1-5996F0176A15}" srcOrd="1" destOrd="0" presId="urn:microsoft.com/office/officeart/2008/layout/PictureStrips"/>
    <dgm:cxn modelId="{99AB3479-4AB5-4009-9B31-03F96D0FB970}" type="presParOf" srcId="{9C193CEA-8528-4958-BE25-1BD32C8EDE71}" destId="{E08C9679-9287-43E5-ABAF-54C44847AA85}" srcOrd="7" destOrd="0" presId="urn:microsoft.com/office/officeart/2008/layout/PictureStrips"/>
    <dgm:cxn modelId="{88DE2824-393C-4D10-A22B-664AD2D2AD67}" type="presParOf" srcId="{9C193CEA-8528-4958-BE25-1BD32C8EDE71}" destId="{2C6DDD11-2D79-4C01-997A-31FDC4159868}" srcOrd="8" destOrd="0" presId="urn:microsoft.com/office/officeart/2008/layout/PictureStrips"/>
    <dgm:cxn modelId="{F91D35B5-EBFE-4A6C-A351-541227CCA56E}" type="presParOf" srcId="{2C6DDD11-2D79-4C01-997A-31FDC4159868}" destId="{0684CEC2-7845-4254-8F5C-ED5001C5D330}" srcOrd="0" destOrd="0" presId="urn:microsoft.com/office/officeart/2008/layout/PictureStrips"/>
    <dgm:cxn modelId="{1D4898FE-6ACB-4DAB-9FD3-EFA84EAE292C}" type="presParOf" srcId="{2C6DDD11-2D79-4C01-997A-31FDC4159868}" destId="{9FB89DC5-6F92-45D7-B686-FA8661944812}" srcOrd="1" destOrd="0" presId="urn:microsoft.com/office/officeart/2008/layout/PictureStrips"/>
    <dgm:cxn modelId="{F44C22E0-AC0B-467C-B87E-8C24431BC9B2}" type="presParOf" srcId="{9C193CEA-8528-4958-BE25-1BD32C8EDE71}" destId="{01E05445-C7F0-4B16-A248-0EE8FD404EA2}" srcOrd="9" destOrd="0" presId="urn:microsoft.com/office/officeart/2008/layout/PictureStrips"/>
    <dgm:cxn modelId="{77A00428-54C8-4774-8EAF-D4F830BE367D}" type="presParOf" srcId="{9C193CEA-8528-4958-BE25-1BD32C8EDE71}" destId="{6DE99740-25E8-436C-900F-7923E78254D7}" srcOrd="10" destOrd="0" presId="urn:microsoft.com/office/officeart/2008/layout/PictureStrips"/>
    <dgm:cxn modelId="{12AA9107-3D41-4333-BF7B-95DB8CC3DE1C}" type="presParOf" srcId="{6DE99740-25E8-436C-900F-7923E78254D7}" destId="{BF093112-AD91-41C2-A871-9A2F95E64AE6}" srcOrd="0" destOrd="0" presId="urn:microsoft.com/office/officeart/2008/layout/PictureStrips"/>
    <dgm:cxn modelId="{B8400D9D-196B-4E47-824E-3BB6D0096E46}" type="presParOf" srcId="{6DE99740-25E8-436C-900F-7923E78254D7}" destId="{684E38D8-EC76-4853-8A3E-9929F9E551D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9C8D9-E249-4C70-B342-D86F02CCEC4B}">
      <dsp:nvSpPr>
        <dsp:cNvPr id="0" name=""/>
        <dsp:cNvSpPr/>
      </dsp:nvSpPr>
      <dsp:spPr>
        <a:xfrm>
          <a:off x="1320635" y="134313"/>
          <a:ext cx="2689859" cy="8405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9354"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Gas separation using nano-filtration membranes</a:t>
          </a:r>
        </a:p>
      </dsp:txBody>
      <dsp:txXfrm>
        <a:off x="1320635" y="134313"/>
        <a:ext cx="2689859" cy="840581"/>
      </dsp:txXfrm>
    </dsp:sp>
    <dsp:sp modelId="{3C65AD34-B8CB-48DC-AE24-0A6F685F802B}">
      <dsp:nvSpPr>
        <dsp:cNvPr id="0" name=""/>
        <dsp:cNvSpPr/>
      </dsp:nvSpPr>
      <dsp:spPr>
        <a:xfrm>
          <a:off x="1208557" y="12896"/>
          <a:ext cx="588406" cy="882610"/>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61104-5258-44E8-909E-7CB544031DE4}">
      <dsp:nvSpPr>
        <dsp:cNvPr id="0" name=""/>
        <dsp:cNvSpPr/>
      </dsp:nvSpPr>
      <dsp:spPr>
        <a:xfrm>
          <a:off x="4229582" y="134313"/>
          <a:ext cx="2689859" cy="8405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9354"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Graphene oxide barrier coatings</a:t>
          </a:r>
          <a:endParaRPr lang="en-AU" sz="1600" kern="1200" dirty="0"/>
        </a:p>
      </dsp:txBody>
      <dsp:txXfrm>
        <a:off x="4229582" y="134313"/>
        <a:ext cx="2689859" cy="840581"/>
      </dsp:txXfrm>
    </dsp:sp>
    <dsp:sp modelId="{833BC49B-ABF0-4952-BE46-36B0BD8BD3CF}">
      <dsp:nvSpPr>
        <dsp:cNvPr id="0" name=""/>
        <dsp:cNvSpPr/>
      </dsp:nvSpPr>
      <dsp:spPr>
        <a:xfrm>
          <a:off x="4117504" y="12896"/>
          <a:ext cx="588406" cy="882610"/>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1847B-22F1-4EA7-B791-10730632A4E0}">
      <dsp:nvSpPr>
        <dsp:cNvPr id="0" name=""/>
        <dsp:cNvSpPr/>
      </dsp:nvSpPr>
      <dsp:spPr>
        <a:xfrm>
          <a:off x="1320635" y="1192512"/>
          <a:ext cx="2689859" cy="8405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9354"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Graphene oxide industrial additives</a:t>
          </a:r>
          <a:endParaRPr lang="en-AU" sz="1600" kern="1200" dirty="0"/>
        </a:p>
      </dsp:txBody>
      <dsp:txXfrm>
        <a:off x="1320635" y="1192512"/>
        <a:ext cx="2689859" cy="840581"/>
      </dsp:txXfrm>
    </dsp:sp>
    <dsp:sp modelId="{9D2B2FE6-422B-4BC9-95CF-5B187DCEA077}">
      <dsp:nvSpPr>
        <dsp:cNvPr id="0" name=""/>
        <dsp:cNvSpPr/>
      </dsp:nvSpPr>
      <dsp:spPr>
        <a:xfrm>
          <a:off x="1208557" y="1071094"/>
          <a:ext cx="588406" cy="882610"/>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7FD622-AA1A-4A22-B121-369A536EE387}">
      <dsp:nvSpPr>
        <dsp:cNvPr id="0" name=""/>
        <dsp:cNvSpPr/>
      </dsp:nvSpPr>
      <dsp:spPr>
        <a:xfrm>
          <a:off x="4229582" y="1192512"/>
          <a:ext cx="2689859" cy="8405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9354"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MICRENs sensor technologies</a:t>
          </a:r>
          <a:endParaRPr lang="en-AU" sz="1600" kern="1200" dirty="0"/>
        </a:p>
      </dsp:txBody>
      <dsp:txXfrm>
        <a:off x="4229582" y="1192512"/>
        <a:ext cx="2689859" cy="840581"/>
      </dsp:txXfrm>
    </dsp:sp>
    <dsp:sp modelId="{C46498AF-582F-47FF-B7A1-5996F0176A15}">
      <dsp:nvSpPr>
        <dsp:cNvPr id="0" name=""/>
        <dsp:cNvSpPr/>
      </dsp:nvSpPr>
      <dsp:spPr>
        <a:xfrm>
          <a:off x="4117504" y="1071094"/>
          <a:ext cx="588406" cy="882610"/>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84CEC2-7845-4254-8F5C-ED5001C5D330}">
      <dsp:nvSpPr>
        <dsp:cNvPr id="0" name=""/>
        <dsp:cNvSpPr/>
      </dsp:nvSpPr>
      <dsp:spPr>
        <a:xfrm>
          <a:off x="1320635" y="2250710"/>
          <a:ext cx="2689859" cy="8405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9354"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Anti-corrosion coatings</a:t>
          </a:r>
          <a:endParaRPr lang="en-AU" sz="1600" kern="1200" dirty="0"/>
        </a:p>
      </dsp:txBody>
      <dsp:txXfrm>
        <a:off x="1320635" y="2250710"/>
        <a:ext cx="2689859" cy="840581"/>
      </dsp:txXfrm>
    </dsp:sp>
    <dsp:sp modelId="{9FB89DC5-6F92-45D7-B686-FA8661944812}">
      <dsp:nvSpPr>
        <dsp:cNvPr id="0" name=""/>
        <dsp:cNvSpPr/>
      </dsp:nvSpPr>
      <dsp:spPr>
        <a:xfrm>
          <a:off x="1208557" y="2129293"/>
          <a:ext cx="588406" cy="882610"/>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093112-AD91-41C2-A871-9A2F95E64AE6}">
      <dsp:nvSpPr>
        <dsp:cNvPr id="0" name=""/>
        <dsp:cNvSpPr/>
      </dsp:nvSpPr>
      <dsp:spPr>
        <a:xfrm>
          <a:off x="4229582" y="2250710"/>
          <a:ext cx="2689859" cy="8405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9354"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Bulk materials manufacturing</a:t>
          </a:r>
        </a:p>
      </dsp:txBody>
      <dsp:txXfrm>
        <a:off x="4229582" y="2250710"/>
        <a:ext cx="2689859" cy="840581"/>
      </dsp:txXfrm>
    </dsp:sp>
    <dsp:sp modelId="{684E38D8-EC76-4853-8A3E-9929F9E551DB}">
      <dsp:nvSpPr>
        <dsp:cNvPr id="0" name=""/>
        <dsp:cNvSpPr/>
      </dsp:nvSpPr>
      <dsp:spPr>
        <a:xfrm>
          <a:off x="4117504" y="2129293"/>
          <a:ext cx="588406" cy="882610"/>
        </a:xfrm>
        <a:prstGeom prst="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501CE8CD-3B68-42B0-B809-A5535E68B3B7}" type="datetimeFigureOut">
              <a:rPr lang="en-AU" smtClean="0"/>
              <a:t>22/11/2018</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7638ECA7-0F09-456C-A8ED-571D55DAB00E}" type="slidenum">
              <a:rPr lang="en-AU" smtClean="0"/>
              <a:t>‹#›</a:t>
            </a:fld>
            <a:endParaRPr lang="en-AU"/>
          </a:p>
        </p:txBody>
      </p:sp>
    </p:spTree>
    <p:extLst>
      <p:ext uri="{BB962C8B-B14F-4D97-AF65-F5344CB8AC3E}">
        <p14:creationId xmlns:p14="http://schemas.microsoft.com/office/powerpoint/2010/main" val="299873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1</a:t>
            </a:fld>
            <a:endParaRPr lang="en-AU"/>
          </a:p>
        </p:txBody>
      </p:sp>
    </p:spTree>
    <p:extLst>
      <p:ext uri="{BB962C8B-B14F-4D97-AF65-F5344CB8AC3E}">
        <p14:creationId xmlns:p14="http://schemas.microsoft.com/office/powerpoint/2010/main" val="412457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10</a:t>
            </a:fld>
            <a:endParaRPr lang="en-AU"/>
          </a:p>
        </p:txBody>
      </p:sp>
    </p:spTree>
    <p:extLst>
      <p:ext uri="{BB962C8B-B14F-4D97-AF65-F5344CB8AC3E}">
        <p14:creationId xmlns:p14="http://schemas.microsoft.com/office/powerpoint/2010/main" val="266465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6378" indent="-286240">
              <a:defRPr>
                <a:solidFill>
                  <a:schemeClr val="tx1"/>
                </a:solidFill>
                <a:latin typeface="Century Gothic" panose="020B0502020202020204" pitchFamily="34" charset="0"/>
              </a:defRPr>
            </a:lvl2pPr>
            <a:lvl3pPr marL="1148036" indent="-229300">
              <a:defRPr>
                <a:solidFill>
                  <a:schemeClr val="tx1"/>
                </a:solidFill>
                <a:latin typeface="Century Gothic" panose="020B0502020202020204" pitchFamily="34" charset="0"/>
              </a:defRPr>
            </a:lvl3pPr>
            <a:lvl4pPr marL="1606635" indent="-229300">
              <a:defRPr>
                <a:solidFill>
                  <a:schemeClr val="tx1"/>
                </a:solidFill>
                <a:latin typeface="Century Gothic" panose="020B0502020202020204" pitchFamily="34" charset="0"/>
              </a:defRPr>
            </a:lvl4pPr>
            <a:lvl5pPr marL="2066773" indent="-229300">
              <a:defRPr>
                <a:solidFill>
                  <a:schemeClr val="tx1"/>
                </a:solidFill>
                <a:latin typeface="Century Gothic" panose="020B0502020202020204" pitchFamily="34" charset="0"/>
              </a:defRPr>
            </a:lvl5pPr>
            <a:lvl6pPr marL="2509983" indent="-229300" defTabSz="443210" eaLnBrk="0" fontAlgn="base" hangingPunct="0">
              <a:spcBef>
                <a:spcPct val="0"/>
              </a:spcBef>
              <a:spcAft>
                <a:spcPct val="0"/>
              </a:spcAft>
              <a:defRPr>
                <a:solidFill>
                  <a:schemeClr val="tx1"/>
                </a:solidFill>
                <a:latin typeface="Century Gothic" panose="020B0502020202020204" pitchFamily="34" charset="0"/>
              </a:defRPr>
            </a:lvl6pPr>
            <a:lvl7pPr marL="2953193" indent="-229300" defTabSz="443210" eaLnBrk="0" fontAlgn="base" hangingPunct="0">
              <a:spcBef>
                <a:spcPct val="0"/>
              </a:spcBef>
              <a:spcAft>
                <a:spcPct val="0"/>
              </a:spcAft>
              <a:defRPr>
                <a:solidFill>
                  <a:schemeClr val="tx1"/>
                </a:solidFill>
                <a:latin typeface="Century Gothic" panose="020B0502020202020204" pitchFamily="34" charset="0"/>
              </a:defRPr>
            </a:lvl7pPr>
            <a:lvl8pPr marL="3396402" indent="-229300" defTabSz="443210" eaLnBrk="0" fontAlgn="base" hangingPunct="0">
              <a:spcBef>
                <a:spcPct val="0"/>
              </a:spcBef>
              <a:spcAft>
                <a:spcPct val="0"/>
              </a:spcAft>
              <a:defRPr>
                <a:solidFill>
                  <a:schemeClr val="tx1"/>
                </a:solidFill>
                <a:latin typeface="Century Gothic" panose="020B0502020202020204" pitchFamily="34" charset="0"/>
              </a:defRPr>
            </a:lvl8pPr>
            <a:lvl9pPr marL="3839612" indent="-229300" defTabSz="44321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1A760D6-074A-4D5F-99C0-1ED5C98310D1}" type="slidenum">
              <a:rPr lang="en-AU" altLang="en-US" smtClean="0">
                <a:latin typeface="Calibri" panose="020F0502020204030204" pitchFamily="34" charset="0"/>
              </a:rPr>
              <a:pPr fontAlgn="base">
                <a:spcBef>
                  <a:spcPct val="0"/>
                </a:spcBef>
                <a:spcAft>
                  <a:spcPct val="0"/>
                </a:spcAft>
              </a:pPr>
              <a:t>11</a:t>
            </a:fld>
            <a:endParaRPr lang="en-AU"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2</a:t>
            </a:fld>
            <a:endParaRPr lang="en-AU"/>
          </a:p>
        </p:txBody>
      </p:sp>
    </p:spTree>
    <p:extLst>
      <p:ext uri="{BB962C8B-B14F-4D97-AF65-F5344CB8AC3E}">
        <p14:creationId xmlns:p14="http://schemas.microsoft.com/office/powerpoint/2010/main" val="407289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3</a:t>
            </a:fld>
            <a:endParaRPr lang="en-AU"/>
          </a:p>
        </p:txBody>
      </p:sp>
    </p:spTree>
    <p:extLst>
      <p:ext uri="{BB962C8B-B14F-4D97-AF65-F5344CB8AC3E}">
        <p14:creationId xmlns:p14="http://schemas.microsoft.com/office/powerpoint/2010/main" val="305374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4</a:t>
            </a:fld>
            <a:endParaRPr lang="en-AU"/>
          </a:p>
        </p:txBody>
      </p:sp>
    </p:spTree>
    <p:extLst>
      <p:ext uri="{BB962C8B-B14F-4D97-AF65-F5344CB8AC3E}">
        <p14:creationId xmlns:p14="http://schemas.microsoft.com/office/powerpoint/2010/main" val="240442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5</a:t>
            </a:fld>
            <a:endParaRPr lang="en-AU"/>
          </a:p>
        </p:txBody>
      </p:sp>
    </p:spTree>
    <p:extLst>
      <p:ext uri="{BB962C8B-B14F-4D97-AF65-F5344CB8AC3E}">
        <p14:creationId xmlns:p14="http://schemas.microsoft.com/office/powerpoint/2010/main" val="251899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6</a:t>
            </a:fld>
            <a:endParaRPr lang="en-AU"/>
          </a:p>
        </p:txBody>
      </p:sp>
    </p:spTree>
    <p:extLst>
      <p:ext uri="{BB962C8B-B14F-4D97-AF65-F5344CB8AC3E}">
        <p14:creationId xmlns:p14="http://schemas.microsoft.com/office/powerpoint/2010/main" val="3137386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7</a:t>
            </a:fld>
            <a:endParaRPr lang="en-AU"/>
          </a:p>
        </p:txBody>
      </p:sp>
    </p:spTree>
    <p:extLst>
      <p:ext uri="{BB962C8B-B14F-4D97-AF65-F5344CB8AC3E}">
        <p14:creationId xmlns:p14="http://schemas.microsoft.com/office/powerpoint/2010/main" val="674598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8</a:t>
            </a:fld>
            <a:endParaRPr lang="en-AU"/>
          </a:p>
        </p:txBody>
      </p:sp>
    </p:spTree>
    <p:extLst>
      <p:ext uri="{BB962C8B-B14F-4D97-AF65-F5344CB8AC3E}">
        <p14:creationId xmlns:p14="http://schemas.microsoft.com/office/powerpoint/2010/main" val="2997310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638ECA7-0F09-456C-A8ED-571D55DAB00E}" type="slidenum">
              <a:rPr lang="en-AU" smtClean="0"/>
              <a:t>9</a:t>
            </a:fld>
            <a:endParaRPr lang="en-AU"/>
          </a:p>
        </p:txBody>
      </p:sp>
    </p:spTree>
    <p:extLst>
      <p:ext uri="{BB962C8B-B14F-4D97-AF65-F5344CB8AC3E}">
        <p14:creationId xmlns:p14="http://schemas.microsoft.com/office/powerpoint/2010/main" val="235924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C607-BC76-4B8F-89B8-176E0A61DA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9CCA0FA-342B-4905-9DB7-A4BF280AD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85DC56-B20D-4F78-A25A-27A9C17D1F23}"/>
              </a:ext>
            </a:extLst>
          </p:cNvPr>
          <p:cNvSpPr>
            <a:spLocks noGrp="1"/>
          </p:cNvSpPr>
          <p:nvPr>
            <p:ph type="dt" sz="half" idx="10"/>
          </p:nvPr>
        </p:nvSpPr>
        <p:spPr/>
        <p:txBody>
          <a:bodyPr/>
          <a:lstStyle/>
          <a:p>
            <a:fld id="{0300EEA1-3A46-4B46-8007-E5AA5A646CF1}" type="datetime1">
              <a:rPr lang="en-AU" smtClean="0"/>
              <a:t>22/11/2018</a:t>
            </a:fld>
            <a:endParaRPr lang="en-AU"/>
          </a:p>
        </p:txBody>
      </p:sp>
      <p:sp>
        <p:nvSpPr>
          <p:cNvPr id="5" name="Footer Placeholder 4">
            <a:extLst>
              <a:ext uri="{FF2B5EF4-FFF2-40B4-BE49-F238E27FC236}">
                <a16:creationId xmlns:a16="http://schemas.microsoft.com/office/drawing/2014/main" id="{378EDB9D-0CCE-4E6E-A2B3-0BB9207A1C5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694FEEF-89FC-4E78-B052-C55D7F40DBEC}"/>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273084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CA22-D28C-430F-BF0E-65BC58C100D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169B1F6-AD0D-4077-AA49-C4D1B2A65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EE2AB6-4617-4E44-AC5A-B7D7F87BE66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70AE9BD-BD7D-4679-8598-123B098384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8EC962-2836-4768-B45D-D0D2ABF12C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F570A9A-0DF4-4FEA-8B8C-EA066EDD91CE}"/>
              </a:ext>
            </a:extLst>
          </p:cNvPr>
          <p:cNvSpPr>
            <a:spLocks noGrp="1"/>
          </p:cNvSpPr>
          <p:nvPr>
            <p:ph type="dt" sz="half" idx="10"/>
          </p:nvPr>
        </p:nvSpPr>
        <p:spPr/>
        <p:txBody>
          <a:bodyPr/>
          <a:lstStyle/>
          <a:p>
            <a:fld id="{050AE8F9-242C-41DF-B20B-D259DE73170C}" type="datetime1">
              <a:rPr lang="en-AU" smtClean="0"/>
              <a:t>22/11/2018</a:t>
            </a:fld>
            <a:endParaRPr lang="en-AU"/>
          </a:p>
        </p:txBody>
      </p:sp>
      <p:sp>
        <p:nvSpPr>
          <p:cNvPr id="8" name="Footer Placeholder 7">
            <a:extLst>
              <a:ext uri="{FF2B5EF4-FFF2-40B4-BE49-F238E27FC236}">
                <a16:creationId xmlns:a16="http://schemas.microsoft.com/office/drawing/2014/main" id="{A21733D9-4888-4BA9-901B-E7A5FB438CF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846D250-3912-4A1F-9775-8706256EE7B6}"/>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31762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F82E-8E77-43F7-8F45-25D9776CAA6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341C8F0-9D4E-41E9-98E9-55320FC5E084}"/>
              </a:ext>
            </a:extLst>
          </p:cNvPr>
          <p:cNvSpPr>
            <a:spLocks noGrp="1"/>
          </p:cNvSpPr>
          <p:nvPr>
            <p:ph type="dt" sz="half" idx="10"/>
          </p:nvPr>
        </p:nvSpPr>
        <p:spPr/>
        <p:txBody>
          <a:bodyPr/>
          <a:lstStyle/>
          <a:p>
            <a:fld id="{EF6D3BCB-998B-45D2-ABAD-3821F8B76F8E}" type="datetime1">
              <a:rPr lang="en-AU" smtClean="0"/>
              <a:t>22/11/2018</a:t>
            </a:fld>
            <a:endParaRPr lang="en-AU"/>
          </a:p>
        </p:txBody>
      </p:sp>
      <p:sp>
        <p:nvSpPr>
          <p:cNvPr id="4" name="Footer Placeholder 3">
            <a:extLst>
              <a:ext uri="{FF2B5EF4-FFF2-40B4-BE49-F238E27FC236}">
                <a16:creationId xmlns:a16="http://schemas.microsoft.com/office/drawing/2014/main" id="{DB94C957-8973-4528-AC9D-D28F4DF1047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FCFECAE-B26E-4F85-87E8-5BD7128BA539}"/>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3893133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ABFD7E-2573-4F93-982D-5EC1EA75F228}"/>
              </a:ext>
            </a:extLst>
          </p:cNvPr>
          <p:cNvSpPr>
            <a:spLocks noGrp="1"/>
          </p:cNvSpPr>
          <p:nvPr>
            <p:ph type="dt" sz="half" idx="10"/>
          </p:nvPr>
        </p:nvSpPr>
        <p:spPr/>
        <p:txBody>
          <a:bodyPr/>
          <a:lstStyle/>
          <a:p>
            <a:fld id="{B6BF70F3-745D-4BDB-8377-5B67AA89A544}" type="datetime1">
              <a:rPr lang="en-AU" smtClean="0"/>
              <a:t>22/11/2018</a:t>
            </a:fld>
            <a:endParaRPr lang="en-AU"/>
          </a:p>
        </p:txBody>
      </p:sp>
      <p:sp>
        <p:nvSpPr>
          <p:cNvPr id="3" name="Footer Placeholder 2">
            <a:extLst>
              <a:ext uri="{FF2B5EF4-FFF2-40B4-BE49-F238E27FC236}">
                <a16:creationId xmlns:a16="http://schemas.microsoft.com/office/drawing/2014/main" id="{49B307D8-9C71-4128-956E-3C24D504F3E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11E2E72-9760-40E0-890A-F946EAD67B01}"/>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4278000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4569B-1005-4974-9B4E-AF98F14BB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5197A21-026C-4C86-8C20-1C53699F5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4089F1C-A570-42DB-9E26-0FEA40076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3BFA8E-097C-4A74-B027-6778DC78CE13}"/>
              </a:ext>
            </a:extLst>
          </p:cNvPr>
          <p:cNvSpPr>
            <a:spLocks noGrp="1"/>
          </p:cNvSpPr>
          <p:nvPr>
            <p:ph type="dt" sz="half" idx="10"/>
          </p:nvPr>
        </p:nvSpPr>
        <p:spPr/>
        <p:txBody>
          <a:bodyPr/>
          <a:lstStyle/>
          <a:p>
            <a:fld id="{0560E040-64DD-4BBF-AE89-9B60D387DE8B}" type="datetime1">
              <a:rPr lang="en-AU" smtClean="0"/>
              <a:t>22/11/2018</a:t>
            </a:fld>
            <a:endParaRPr lang="en-AU"/>
          </a:p>
        </p:txBody>
      </p:sp>
      <p:sp>
        <p:nvSpPr>
          <p:cNvPr id="6" name="Footer Placeholder 5">
            <a:extLst>
              <a:ext uri="{FF2B5EF4-FFF2-40B4-BE49-F238E27FC236}">
                <a16:creationId xmlns:a16="http://schemas.microsoft.com/office/drawing/2014/main" id="{D5813CC0-AF60-433A-BEF6-75518FE3F7B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671B93B-92B2-43EC-97EF-EEDB7C9FF500}"/>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1009597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139D-557B-442F-B28F-58918D3DA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5AE26C7-E244-49C2-87B5-9A5986B90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29662D4-A92B-48AF-B3EA-EC24485FC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6C29CD-BC56-4732-8545-A7BD73B4F2CA}"/>
              </a:ext>
            </a:extLst>
          </p:cNvPr>
          <p:cNvSpPr>
            <a:spLocks noGrp="1"/>
          </p:cNvSpPr>
          <p:nvPr>
            <p:ph type="dt" sz="half" idx="10"/>
          </p:nvPr>
        </p:nvSpPr>
        <p:spPr/>
        <p:txBody>
          <a:bodyPr/>
          <a:lstStyle/>
          <a:p>
            <a:fld id="{9D52349C-7602-43F0-95B3-513DC261F7E2}" type="datetime1">
              <a:rPr lang="en-AU" smtClean="0"/>
              <a:t>22/11/2018</a:t>
            </a:fld>
            <a:endParaRPr lang="en-AU"/>
          </a:p>
        </p:txBody>
      </p:sp>
      <p:sp>
        <p:nvSpPr>
          <p:cNvPr id="6" name="Footer Placeholder 5">
            <a:extLst>
              <a:ext uri="{FF2B5EF4-FFF2-40B4-BE49-F238E27FC236}">
                <a16:creationId xmlns:a16="http://schemas.microsoft.com/office/drawing/2014/main" id="{D8FD2FAE-F172-4A70-BAC3-6020A386599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E1B3BF7-25C4-4440-9598-3D24691B4131}"/>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284283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1D55-422B-47F7-B315-453D0CE1EE7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6A1A478-2D03-483B-A3A2-9789420F13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B497430-EE5C-46AE-A1CF-C6A49E2D6686}"/>
              </a:ext>
            </a:extLst>
          </p:cNvPr>
          <p:cNvSpPr>
            <a:spLocks noGrp="1"/>
          </p:cNvSpPr>
          <p:nvPr>
            <p:ph type="dt" sz="half" idx="10"/>
          </p:nvPr>
        </p:nvSpPr>
        <p:spPr/>
        <p:txBody>
          <a:bodyPr/>
          <a:lstStyle/>
          <a:p>
            <a:fld id="{6CC8B8B8-B9F4-4B6A-B99D-33A7D0A752CD}" type="datetime1">
              <a:rPr lang="en-AU" smtClean="0"/>
              <a:t>22/11/2018</a:t>
            </a:fld>
            <a:endParaRPr lang="en-AU"/>
          </a:p>
        </p:txBody>
      </p:sp>
      <p:sp>
        <p:nvSpPr>
          <p:cNvPr id="5" name="Footer Placeholder 4">
            <a:extLst>
              <a:ext uri="{FF2B5EF4-FFF2-40B4-BE49-F238E27FC236}">
                <a16:creationId xmlns:a16="http://schemas.microsoft.com/office/drawing/2014/main" id="{3AC09226-3D61-4C28-ACBF-92A0697F25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4A4BCB-4245-45FA-B5CA-F702D2D1B600}"/>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385738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B30C9-D967-4303-91D0-B375248893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086448F-4D10-4D1E-B144-A2C259D696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72BDCC2-103F-4B8D-9220-DEDDAB5ABAD4}"/>
              </a:ext>
            </a:extLst>
          </p:cNvPr>
          <p:cNvSpPr>
            <a:spLocks noGrp="1"/>
          </p:cNvSpPr>
          <p:nvPr>
            <p:ph type="dt" sz="half" idx="10"/>
          </p:nvPr>
        </p:nvSpPr>
        <p:spPr/>
        <p:txBody>
          <a:bodyPr/>
          <a:lstStyle/>
          <a:p>
            <a:fld id="{49A8CF99-DC70-478D-AAA1-EF17507A6415}" type="datetime1">
              <a:rPr lang="en-AU" smtClean="0"/>
              <a:t>22/11/2018</a:t>
            </a:fld>
            <a:endParaRPr lang="en-AU"/>
          </a:p>
        </p:txBody>
      </p:sp>
      <p:sp>
        <p:nvSpPr>
          <p:cNvPr id="5" name="Footer Placeholder 4">
            <a:extLst>
              <a:ext uri="{FF2B5EF4-FFF2-40B4-BE49-F238E27FC236}">
                <a16:creationId xmlns:a16="http://schemas.microsoft.com/office/drawing/2014/main" id="{F0335163-D1D6-4AF1-B951-1F8E7FD4DD9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EA7ABC-263B-47B5-9B13-A5C4431680F2}"/>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313875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C607-BC76-4B8F-89B8-176E0A61DA85}"/>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B9CCA0FA-342B-4905-9DB7-A4BF280AD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85DC56-B20D-4F78-A25A-27A9C17D1F23}"/>
              </a:ext>
            </a:extLst>
          </p:cNvPr>
          <p:cNvSpPr>
            <a:spLocks noGrp="1"/>
          </p:cNvSpPr>
          <p:nvPr>
            <p:ph type="dt" sz="half" idx="10"/>
          </p:nvPr>
        </p:nvSpPr>
        <p:spPr/>
        <p:txBody>
          <a:bodyPr/>
          <a:lstStyle/>
          <a:p>
            <a:fld id="{4439823F-C476-4755-A908-4E90E9DFB6C7}" type="datetime1">
              <a:rPr lang="en-AU" smtClean="0"/>
              <a:t>22/11/2018</a:t>
            </a:fld>
            <a:endParaRPr lang="en-AU"/>
          </a:p>
        </p:txBody>
      </p:sp>
      <p:sp>
        <p:nvSpPr>
          <p:cNvPr id="5" name="Footer Placeholder 4">
            <a:extLst>
              <a:ext uri="{FF2B5EF4-FFF2-40B4-BE49-F238E27FC236}">
                <a16:creationId xmlns:a16="http://schemas.microsoft.com/office/drawing/2014/main" id="{378EDB9D-0CCE-4E6E-A2B3-0BB9207A1C5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694FEEF-89FC-4E78-B052-C55D7F40DBEC}"/>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284835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C607-BC76-4B8F-89B8-176E0A61DA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9CCA0FA-342B-4905-9DB7-A4BF280AD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85DC56-B20D-4F78-A25A-27A9C17D1F23}"/>
              </a:ext>
            </a:extLst>
          </p:cNvPr>
          <p:cNvSpPr>
            <a:spLocks noGrp="1"/>
          </p:cNvSpPr>
          <p:nvPr>
            <p:ph type="dt" sz="half" idx="10"/>
          </p:nvPr>
        </p:nvSpPr>
        <p:spPr/>
        <p:txBody>
          <a:bodyPr/>
          <a:lstStyle/>
          <a:p>
            <a:fld id="{D3BEEFF3-CFE8-48F7-BABF-99AA8434058A}" type="datetime1">
              <a:rPr lang="en-AU" smtClean="0"/>
              <a:t>22/11/2018</a:t>
            </a:fld>
            <a:endParaRPr lang="en-AU"/>
          </a:p>
        </p:txBody>
      </p:sp>
      <p:sp>
        <p:nvSpPr>
          <p:cNvPr id="5" name="Footer Placeholder 4">
            <a:extLst>
              <a:ext uri="{FF2B5EF4-FFF2-40B4-BE49-F238E27FC236}">
                <a16:creationId xmlns:a16="http://schemas.microsoft.com/office/drawing/2014/main" id="{378EDB9D-0CCE-4E6E-A2B3-0BB9207A1C5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694FEEF-89FC-4E78-B052-C55D7F40DBEC}"/>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92995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l="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7E3C-EF20-4837-83DE-10EC68274EA7}"/>
              </a:ext>
            </a:extLst>
          </p:cNvPr>
          <p:cNvSpPr>
            <a:spLocks noGrp="1"/>
          </p:cNvSpPr>
          <p:nvPr>
            <p:ph type="title"/>
          </p:nvPr>
        </p:nvSpPr>
        <p:spPr>
          <a:xfrm>
            <a:off x="838200" y="365125"/>
            <a:ext cx="8443452" cy="749309"/>
          </a:xfrm>
        </p:spPr>
        <p:txBody>
          <a:bodyPr>
            <a:normAutofit/>
          </a:bodyPr>
          <a:lstStyle>
            <a:lvl1pPr>
              <a:defRPr sz="3600"/>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7539DFE6-2FCB-438B-B67B-698A565B5BD2}"/>
              </a:ext>
            </a:extLst>
          </p:cNvPr>
          <p:cNvSpPr>
            <a:spLocks noGrp="1"/>
          </p:cNvSpPr>
          <p:nvPr>
            <p:ph idx="1"/>
          </p:nvPr>
        </p:nvSpPr>
        <p:spPr>
          <a:xfrm>
            <a:off x="838200" y="1825625"/>
            <a:ext cx="8443452"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68ABC05C-BE90-43D0-B285-CFBB25D1082F}"/>
              </a:ext>
            </a:extLst>
          </p:cNvPr>
          <p:cNvSpPr>
            <a:spLocks noGrp="1"/>
          </p:cNvSpPr>
          <p:nvPr>
            <p:ph type="dt" sz="half" idx="10"/>
          </p:nvPr>
        </p:nvSpPr>
        <p:spPr/>
        <p:txBody>
          <a:bodyPr/>
          <a:lstStyle/>
          <a:p>
            <a:fld id="{DC48F155-F247-4443-A670-2183BC2C8E89}" type="datetime1">
              <a:rPr lang="en-AU" smtClean="0"/>
              <a:t>22/11/2018</a:t>
            </a:fld>
            <a:endParaRPr lang="en-AU"/>
          </a:p>
        </p:txBody>
      </p:sp>
      <p:sp>
        <p:nvSpPr>
          <p:cNvPr id="5" name="Footer Placeholder 4">
            <a:extLst>
              <a:ext uri="{FF2B5EF4-FFF2-40B4-BE49-F238E27FC236}">
                <a16:creationId xmlns:a16="http://schemas.microsoft.com/office/drawing/2014/main" id="{035D01DA-7C11-4765-95E8-8411861C6E5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D4D8B3-0102-4474-BEB0-E294C37BF0F1}"/>
              </a:ext>
            </a:extLst>
          </p:cNvPr>
          <p:cNvSpPr>
            <a:spLocks noGrp="1"/>
          </p:cNvSpPr>
          <p:nvPr>
            <p:ph type="sldNum" sz="quarter" idx="12"/>
          </p:nvPr>
        </p:nvSpPr>
        <p:spPr/>
        <p:txBody>
          <a:bodyPr/>
          <a:lstStyle>
            <a:lvl1pPr>
              <a:defRPr/>
            </a:lvl1pPr>
          </a:lstStyle>
          <a:p>
            <a:fld id="{B0678887-F714-45E6-9F97-DB4E2F61F00E}" type="slidenum">
              <a:rPr lang="en-AU" smtClean="0"/>
              <a:pPr/>
              <a:t>‹#›</a:t>
            </a:fld>
            <a:endParaRPr lang="en-AU" dirty="0"/>
          </a:p>
        </p:txBody>
      </p:sp>
      <p:pic>
        <p:nvPicPr>
          <p:cNvPr id="7" name="Picture 6">
            <a:extLst>
              <a:ext uri="{FF2B5EF4-FFF2-40B4-BE49-F238E27FC236}">
                <a16:creationId xmlns:a16="http://schemas.microsoft.com/office/drawing/2014/main" id="{102081DA-5932-4D53-B2DA-C2302C6F4E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00" y="365125"/>
            <a:ext cx="1936955" cy="749309"/>
          </a:xfrm>
          <a:prstGeom prst="rect">
            <a:avLst/>
          </a:prstGeom>
        </p:spPr>
      </p:pic>
    </p:spTree>
    <p:extLst>
      <p:ext uri="{BB962C8B-B14F-4D97-AF65-F5344CB8AC3E}">
        <p14:creationId xmlns:p14="http://schemas.microsoft.com/office/powerpoint/2010/main" val="382892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screen">
            <a:alphaModFix amt="6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7E3C-EF20-4837-83DE-10EC68274EA7}"/>
              </a:ext>
            </a:extLst>
          </p:cNvPr>
          <p:cNvSpPr>
            <a:spLocks noGrp="1"/>
          </p:cNvSpPr>
          <p:nvPr>
            <p:ph type="title"/>
          </p:nvPr>
        </p:nvSpPr>
        <p:spPr>
          <a:xfrm>
            <a:off x="2979174" y="226888"/>
            <a:ext cx="8374626" cy="824578"/>
          </a:xfrm>
        </p:spPr>
        <p:txBody>
          <a:bodyPr/>
          <a:lstStyle>
            <a:lvl1pPr algn="r">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539DFE6-2FCB-438B-B67B-698A565B5BD2}"/>
              </a:ext>
            </a:extLst>
          </p:cNvPr>
          <p:cNvSpPr>
            <a:spLocks noGrp="1"/>
          </p:cNvSpPr>
          <p:nvPr>
            <p:ph idx="1"/>
          </p:nvPr>
        </p:nvSpPr>
        <p:spPr>
          <a:xfrm>
            <a:off x="2979174" y="1825625"/>
            <a:ext cx="83746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ABC05C-BE90-43D0-B285-CFBB25D1082F}"/>
              </a:ext>
            </a:extLst>
          </p:cNvPr>
          <p:cNvSpPr>
            <a:spLocks noGrp="1"/>
          </p:cNvSpPr>
          <p:nvPr>
            <p:ph type="dt" sz="half" idx="10"/>
          </p:nvPr>
        </p:nvSpPr>
        <p:spPr/>
        <p:txBody>
          <a:bodyPr/>
          <a:lstStyle/>
          <a:p>
            <a:fld id="{E884DE26-A35E-4A71-BAAB-9CBAF7F028AF}" type="datetime1">
              <a:rPr lang="en-AU" smtClean="0"/>
              <a:t>22/11/2018</a:t>
            </a:fld>
            <a:endParaRPr lang="en-AU"/>
          </a:p>
        </p:txBody>
      </p:sp>
      <p:sp>
        <p:nvSpPr>
          <p:cNvPr id="5" name="Footer Placeholder 4">
            <a:extLst>
              <a:ext uri="{FF2B5EF4-FFF2-40B4-BE49-F238E27FC236}">
                <a16:creationId xmlns:a16="http://schemas.microsoft.com/office/drawing/2014/main" id="{035D01DA-7C11-4765-95E8-8411861C6E5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D4D8B3-0102-4474-BEB0-E294C37BF0F1}"/>
              </a:ext>
            </a:extLst>
          </p:cNvPr>
          <p:cNvSpPr>
            <a:spLocks noGrp="1"/>
          </p:cNvSpPr>
          <p:nvPr>
            <p:ph type="sldNum" sz="quarter" idx="12"/>
          </p:nvPr>
        </p:nvSpPr>
        <p:spPr/>
        <p:txBody>
          <a:bodyPr/>
          <a:lstStyle/>
          <a:p>
            <a:fld id="{4BA373AB-1A93-423D-9352-69AEF0259D2C}" type="slidenum">
              <a:rPr lang="en-AU" smtClean="0"/>
              <a:t>‹#›</a:t>
            </a:fld>
            <a:endParaRPr lang="en-AU"/>
          </a:p>
        </p:txBody>
      </p:sp>
      <p:pic>
        <p:nvPicPr>
          <p:cNvPr id="8" name="Picture 7">
            <a:extLst>
              <a:ext uri="{FF2B5EF4-FFF2-40B4-BE49-F238E27FC236}">
                <a16:creationId xmlns:a16="http://schemas.microsoft.com/office/drawing/2014/main" id="{422828AF-A54D-4FA5-B357-824D837868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471" y="264523"/>
            <a:ext cx="1936955" cy="749309"/>
          </a:xfrm>
          <a:prstGeom prst="rect">
            <a:avLst/>
          </a:prstGeom>
        </p:spPr>
      </p:pic>
    </p:spTree>
    <p:extLst>
      <p:ext uri="{BB962C8B-B14F-4D97-AF65-F5344CB8AC3E}">
        <p14:creationId xmlns:p14="http://schemas.microsoft.com/office/powerpoint/2010/main" val="250314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cstate="screen">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7E3C-EF20-4837-83DE-10EC68274EA7}"/>
              </a:ext>
            </a:extLst>
          </p:cNvPr>
          <p:cNvSpPr>
            <a:spLocks noGrp="1"/>
          </p:cNvSpPr>
          <p:nvPr>
            <p:ph type="title"/>
          </p:nvPr>
        </p:nvSpPr>
        <p:spPr>
          <a:xfrm>
            <a:off x="838200" y="365125"/>
            <a:ext cx="8079658" cy="749309"/>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539DFE6-2FCB-438B-B67B-698A565B5B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ABC05C-BE90-43D0-B285-CFBB25D1082F}"/>
              </a:ext>
            </a:extLst>
          </p:cNvPr>
          <p:cNvSpPr>
            <a:spLocks noGrp="1"/>
          </p:cNvSpPr>
          <p:nvPr>
            <p:ph type="dt" sz="half" idx="10"/>
          </p:nvPr>
        </p:nvSpPr>
        <p:spPr/>
        <p:txBody>
          <a:bodyPr/>
          <a:lstStyle/>
          <a:p>
            <a:fld id="{8BFB1324-2C85-4A00-9957-E34415993AA4}" type="datetime1">
              <a:rPr lang="en-AU" smtClean="0"/>
              <a:t>22/11/2018</a:t>
            </a:fld>
            <a:endParaRPr lang="en-AU"/>
          </a:p>
        </p:txBody>
      </p:sp>
      <p:sp>
        <p:nvSpPr>
          <p:cNvPr id="5" name="Footer Placeholder 4">
            <a:extLst>
              <a:ext uri="{FF2B5EF4-FFF2-40B4-BE49-F238E27FC236}">
                <a16:creationId xmlns:a16="http://schemas.microsoft.com/office/drawing/2014/main" id="{035D01DA-7C11-4765-95E8-8411861C6E5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D4D8B3-0102-4474-BEB0-E294C37BF0F1}"/>
              </a:ext>
            </a:extLst>
          </p:cNvPr>
          <p:cNvSpPr>
            <a:spLocks noGrp="1"/>
          </p:cNvSpPr>
          <p:nvPr>
            <p:ph type="sldNum" sz="quarter" idx="12"/>
          </p:nvPr>
        </p:nvSpPr>
        <p:spPr/>
        <p:txBody>
          <a:bodyPr/>
          <a:lstStyle/>
          <a:p>
            <a:fld id="{4BA373AB-1A93-423D-9352-69AEF0259D2C}" type="slidenum">
              <a:rPr lang="en-AU" smtClean="0"/>
              <a:t>‹#›</a:t>
            </a:fld>
            <a:endParaRPr lang="en-AU"/>
          </a:p>
        </p:txBody>
      </p:sp>
      <p:pic>
        <p:nvPicPr>
          <p:cNvPr id="7" name="Picture 6">
            <a:extLst>
              <a:ext uri="{FF2B5EF4-FFF2-40B4-BE49-F238E27FC236}">
                <a16:creationId xmlns:a16="http://schemas.microsoft.com/office/drawing/2014/main" id="{B1EE1A15-75F2-4A0A-93F9-E2046353AB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1755" y="365125"/>
            <a:ext cx="1936955" cy="749309"/>
          </a:xfrm>
          <a:prstGeom prst="rect">
            <a:avLst/>
          </a:prstGeom>
        </p:spPr>
      </p:pic>
    </p:spTree>
    <p:extLst>
      <p:ext uri="{BB962C8B-B14F-4D97-AF65-F5344CB8AC3E}">
        <p14:creationId xmlns:p14="http://schemas.microsoft.com/office/powerpoint/2010/main" val="379566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7E3C-EF20-4837-83DE-10EC68274EA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539DFE6-2FCB-438B-B67B-698A565B5B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ABC05C-BE90-43D0-B285-CFBB25D1082F}"/>
              </a:ext>
            </a:extLst>
          </p:cNvPr>
          <p:cNvSpPr>
            <a:spLocks noGrp="1"/>
          </p:cNvSpPr>
          <p:nvPr>
            <p:ph type="dt" sz="half" idx="10"/>
          </p:nvPr>
        </p:nvSpPr>
        <p:spPr/>
        <p:txBody>
          <a:bodyPr/>
          <a:lstStyle/>
          <a:p>
            <a:fld id="{1DECD001-A25D-48B5-88D0-0BB90A7E6CFD}" type="datetime1">
              <a:rPr lang="en-AU" smtClean="0"/>
              <a:t>22/11/2018</a:t>
            </a:fld>
            <a:endParaRPr lang="en-AU"/>
          </a:p>
        </p:txBody>
      </p:sp>
      <p:sp>
        <p:nvSpPr>
          <p:cNvPr id="5" name="Footer Placeholder 4">
            <a:extLst>
              <a:ext uri="{FF2B5EF4-FFF2-40B4-BE49-F238E27FC236}">
                <a16:creationId xmlns:a16="http://schemas.microsoft.com/office/drawing/2014/main" id="{035D01DA-7C11-4765-95E8-8411861C6E5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D4D8B3-0102-4474-BEB0-E294C37BF0F1}"/>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96031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8358-0B70-4BF8-B384-359BD313B6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72F2FDD-F2D1-46B7-8DE4-5496A378C4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50A4EB-949B-4B10-9343-04CFC9706443}"/>
              </a:ext>
            </a:extLst>
          </p:cNvPr>
          <p:cNvSpPr>
            <a:spLocks noGrp="1"/>
          </p:cNvSpPr>
          <p:nvPr>
            <p:ph type="dt" sz="half" idx="10"/>
          </p:nvPr>
        </p:nvSpPr>
        <p:spPr/>
        <p:txBody>
          <a:bodyPr/>
          <a:lstStyle/>
          <a:p>
            <a:fld id="{DF24A8B8-4976-4D15-95A4-0CDE42A25DA4}" type="datetime1">
              <a:rPr lang="en-AU" smtClean="0"/>
              <a:t>22/11/2018</a:t>
            </a:fld>
            <a:endParaRPr lang="en-AU"/>
          </a:p>
        </p:txBody>
      </p:sp>
      <p:sp>
        <p:nvSpPr>
          <p:cNvPr id="5" name="Footer Placeholder 4">
            <a:extLst>
              <a:ext uri="{FF2B5EF4-FFF2-40B4-BE49-F238E27FC236}">
                <a16:creationId xmlns:a16="http://schemas.microsoft.com/office/drawing/2014/main" id="{1B115C9D-3BB4-4317-A3CB-BE84836B7F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FDECC39-211C-4F9A-BDAB-BD88F88E406A}"/>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174341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D11A-5FE8-4A87-9907-4CD447DA181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2DE2059-8120-4222-BFAC-D4EF8DBFB90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BC1FECB-E074-41B4-A232-9D16D357A6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65778B7-3D71-41A1-9771-3E0EF7F6A8DA}"/>
              </a:ext>
            </a:extLst>
          </p:cNvPr>
          <p:cNvSpPr>
            <a:spLocks noGrp="1"/>
          </p:cNvSpPr>
          <p:nvPr>
            <p:ph type="dt" sz="half" idx="10"/>
          </p:nvPr>
        </p:nvSpPr>
        <p:spPr/>
        <p:txBody>
          <a:bodyPr/>
          <a:lstStyle/>
          <a:p>
            <a:fld id="{F2477A37-7465-4661-A74B-2C2E97BDDC65}" type="datetime1">
              <a:rPr lang="en-AU" smtClean="0"/>
              <a:t>22/11/2018</a:t>
            </a:fld>
            <a:endParaRPr lang="en-AU"/>
          </a:p>
        </p:txBody>
      </p:sp>
      <p:sp>
        <p:nvSpPr>
          <p:cNvPr id="6" name="Footer Placeholder 5">
            <a:extLst>
              <a:ext uri="{FF2B5EF4-FFF2-40B4-BE49-F238E27FC236}">
                <a16:creationId xmlns:a16="http://schemas.microsoft.com/office/drawing/2014/main" id="{71874C4E-3A15-4CE3-8C42-F196298DBD8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BA2D6-51C4-4215-858E-30CA05415F3D}"/>
              </a:ext>
            </a:extLst>
          </p:cNvPr>
          <p:cNvSpPr>
            <a:spLocks noGrp="1"/>
          </p:cNvSpPr>
          <p:nvPr>
            <p:ph type="sldNum" sz="quarter" idx="12"/>
          </p:nvPr>
        </p:nvSpPr>
        <p:spPr/>
        <p:txBody>
          <a:bodyPr/>
          <a:lstStyle/>
          <a:p>
            <a:fld id="{4BA373AB-1A93-423D-9352-69AEF0259D2C}" type="slidenum">
              <a:rPr lang="en-AU" smtClean="0"/>
              <a:t>‹#›</a:t>
            </a:fld>
            <a:endParaRPr lang="en-AU"/>
          </a:p>
        </p:txBody>
      </p:sp>
    </p:spTree>
    <p:extLst>
      <p:ext uri="{BB962C8B-B14F-4D97-AF65-F5344CB8AC3E}">
        <p14:creationId xmlns:p14="http://schemas.microsoft.com/office/powerpoint/2010/main" val="304120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CF423-E8FD-41E5-BCAC-42C51F510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EE1F88C-AEB7-4C93-92FF-1C8A37FD7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B732AE7D-5F56-4A4E-8396-EA4F5161C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550F0-F120-4336-886F-0A4D2A0452A1}" type="datetime1">
              <a:rPr lang="en-AU" smtClean="0"/>
              <a:t>22/11/2018</a:t>
            </a:fld>
            <a:endParaRPr lang="en-AU"/>
          </a:p>
        </p:txBody>
      </p:sp>
      <p:sp>
        <p:nvSpPr>
          <p:cNvPr id="5" name="Footer Placeholder 4">
            <a:extLst>
              <a:ext uri="{FF2B5EF4-FFF2-40B4-BE49-F238E27FC236}">
                <a16:creationId xmlns:a16="http://schemas.microsoft.com/office/drawing/2014/main" id="{2EC591EC-0AC6-4325-A224-8E272E0AE1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DFC2B48-3B0F-4A17-9FE6-C2928C1DB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373AB-1A93-423D-9352-69AEF0259D2C}" type="slidenum">
              <a:rPr lang="en-AU" smtClean="0"/>
              <a:t>‹#›</a:t>
            </a:fld>
            <a:endParaRPr lang="en-AU"/>
          </a:p>
        </p:txBody>
      </p:sp>
    </p:spTree>
    <p:extLst>
      <p:ext uri="{BB962C8B-B14F-4D97-AF65-F5344CB8AC3E}">
        <p14:creationId xmlns:p14="http://schemas.microsoft.com/office/powerpoint/2010/main" val="279559513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50" r:id="rId4"/>
    <p:sldLayoutId id="2147483660" r:id="rId5"/>
    <p:sldLayoutId id="2147483663" r:id="rId6"/>
    <p:sldLayoutId id="2147483661"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hf hdr="0" ftr="0" dt="0"/>
  <p:txStyles>
    <p:titleStyle>
      <a:lvl1pPr algn="l" defTabSz="914400" rtl="0" eaLnBrk="1" latinLnBrk="0" hangingPunct="1">
        <a:lnSpc>
          <a:spcPct val="90000"/>
        </a:lnSpc>
        <a:spcBef>
          <a:spcPct val="0"/>
        </a:spcBef>
        <a:buNone/>
        <a:defRPr sz="36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C91180-CEE2-4A72-B9E2-B73EF77B7DAB}"/>
              </a:ext>
            </a:extLst>
          </p:cNvPr>
          <p:cNvSpPr>
            <a:spLocks noGrp="1"/>
          </p:cNvSpPr>
          <p:nvPr>
            <p:ph type="ctrTitle"/>
          </p:nvPr>
        </p:nvSpPr>
        <p:spPr>
          <a:xfrm>
            <a:off x="591127" y="4002954"/>
            <a:ext cx="11265384" cy="1231506"/>
          </a:xfrm>
          <a:solidFill>
            <a:schemeClr val="bg1">
              <a:alpha val="85000"/>
            </a:schemeClr>
          </a:solidFill>
          <a:effectLst>
            <a:softEdge rad="127000"/>
          </a:effectLst>
        </p:spPr>
        <p:txBody>
          <a:bodyPr anchor="ctr">
            <a:noAutofit/>
          </a:bodyPr>
          <a:lstStyle/>
          <a:p>
            <a:pPr>
              <a:defRPr/>
            </a:pPr>
            <a:r>
              <a:rPr lang="en-AU" sz="3600" kern="0" spc="300" dirty="0">
                <a:ln w="12700">
                  <a:solidFill>
                    <a:srgbClr val="005796"/>
                  </a:solidFill>
                </a:ln>
                <a:noFill/>
                <a:effectLst>
                  <a:outerShdw blurRad="50800" dist="38100" dir="2700000" algn="tl" rotWithShape="0">
                    <a:prstClr val="black">
                      <a:alpha val="40000"/>
                    </a:prstClr>
                  </a:outerShdw>
                </a:effectLst>
                <a:latin typeface="Century Gothic" panose="020B0502020202020204" pitchFamily="34" charset="0"/>
              </a:rPr>
              <a:t>Annual General Meeting - Update Report</a:t>
            </a:r>
            <a:endParaRPr lang="en-AU" sz="2800" kern="0" spc="300" dirty="0">
              <a:ln w="12700">
                <a:solidFill>
                  <a:srgbClr val="005796"/>
                </a:solidFill>
              </a:ln>
              <a:no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Subtitle 2">
            <a:extLst>
              <a:ext uri="{FF2B5EF4-FFF2-40B4-BE49-F238E27FC236}">
                <a16:creationId xmlns:a16="http://schemas.microsoft.com/office/drawing/2014/main" id="{A71F67C7-B5BD-4143-88CC-98CB6784A623}"/>
              </a:ext>
            </a:extLst>
          </p:cNvPr>
          <p:cNvSpPr>
            <a:spLocks noGrp="1"/>
          </p:cNvSpPr>
          <p:nvPr>
            <p:ph type="subTitle" idx="1"/>
          </p:nvPr>
        </p:nvSpPr>
        <p:spPr>
          <a:xfrm>
            <a:off x="1524000" y="5324190"/>
            <a:ext cx="9144000" cy="511262"/>
          </a:xfrm>
        </p:spPr>
        <p:txBody>
          <a:bodyPr/>
          <a:lstStyle/>
          <a:p>
            <a:r>
              <a:rPr lang="en-AU" dirty="0">
                <a:solidFill>
                  <a:schemeClr val="accent1">
                    <a:lumMod val="50000"/>
                  </a:schemeClr>
                </a:solidFill>
                <a:latin typeface="+mj-lt"/>
              </a:rPr>
              <a:t>November 2018</a:t>
            </a:r>
          </a:p>
        </p:txBody>
      </p:sp>
      <p:pic>
        <p:nvPicPr>
          <p:cNvPr id="11" name="Picture 10" descr="A close up of a sign&#10;&#10;Description generated with high confidence">
            <a:extLst>
              <a:ext uri="{FF2B5EF4-FFF2-40B4-BE49-F238E27FC236}">
                <a16:creationId xmlns:a16="http://schemas.microsoft.com/office/drawing/2014/main" id="{0F52F266-39FA-4534-B6BA-DA195D7A84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1700" y="560439"/>
            <a:ext cx="3064237" cy="3038168"/>
          </a:xfrm>
          <a:prstGeom prst="rect">
            <a:avLst/>
          </a:prstGeom>
        </p:spPr>
      </p:pic>
    </p:spTree>
    <p:extLst>
      <p:ext uri="{BB962C8B-B14F-4D97-AF65-F5344CB8AC3E}">
        <p14:creationId xmlns:p14="http://schemas.microsoft.com/office/powerpoint/2010/main" val="288595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0" y="247650"/>
            <a:ext cx="7712075" cy="708025"/>
          </a:xfrm>
        </p:spPr>
        <p:txBody>
          <a:bodyPr/>
          <a:lstStyle/>
          <a:p>
            <a:r>
              <a:rPr lang="en-AU" dirty="0"/>
              <a:t>Next Steps</a:t>
            </a:r>
          </a:p>
        </p:txBody>
      </p:sp>
      <p:sp>
        <p:nvSpPr>
          <p:cNvPr id="4" name="Slide Number Placeholder 3"/>
          <p:cNvSpPr>
            <a:spLocks noGrp="1"/>
          </p:cNvSpPr>
          <p:nvPr>
            <p:ph type="sldNum" sz="quarter" idx="11"/>
          </p:nvPr>
        </p:nvSpPr>
        <p:spPr/>
        <p:txBody>
          <a:bodyPr/>
          <a:lstStyle/>
          <a:p>
            <a:pPr>
              <a:defRPr/>
            </a:pPr>
            <a:fld id="{82E38BA6-6981-46DB-8C07-47E59B1BBC12}" type="slidenum">
              <a:rPr lang="en-US" smtClean="0"/>
              <a:pPr>
                <a:defRPr/>
              </a:pPr>
              <a:t>10</a:t>
            </a:fld>
            <a:endParaRPr lang="en-US" dirty="0"/>
          </a:p>
        </p:txBody>
      </p:sp>
      <p:sp>
        <p:nvSpPr>
          <p:cNvPr id="11" name="Content Placeholder 2"/>
          <p:cNvSpPr txBox="1">
            <a:spLocks/>
          </p:cNvSpPr>
          <p:nvPr/>
        </p:nvSpPr>
        <p:spPr bwMode="auto">
          <a:xfrm>
            <a:off x="1057664" y="1397567"/>
            <a:ext cx="10478638" cy="41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ts val="1000"/>
              </a:spcBef>
              <a:spcAft>
                <a:spcPts val="1200"/>
              </a:spcAft>
              <a:buClr>
                <a:schemeClr val="accent1"/>
              </a:buClr>
              <a:buSzPct val="80000"/>
              <a:buFont typeface="Wingdings 3" panose="05040102010807070707" pitchFamily="18" charset="2"/>
              <a:defRPr sz="1600" kern="1200">
                <a:solidFill>
                  <a:schemeClr val="accent4">
                    <a:lumMod val="50000"/>
                  </a:schemeClr>
                </a:solidFill>
                <a:latin typeface="+mn-lt"/>
                <a:ea typeface="+mn-ea"/>
                <a:cs typeface="+mn-cs"/>
              </a:defRPr>
            </a:lvl1pPr>
            <a:lvl2pPr marL="501650" indent="-228600" algn="l" rtl="0" eaLnBrk="0" fontAlgn="base" hangingPunct="0">
              <a:lnSpc>
                <a:spcPct val="100000"/>
              </a:lnSpc>
              <a:spcBef>
                <a:spcPts val="600"/>
              </a:spcBef>
              <a:spcAft>
                <a:spcPts val="600"/>
              </a:spcAft>
              <a:buClr>
                <a:srgbClr val="0F3D78"/>
              </a:buClr>
              <a:buBlip>
                <a:blip r:embed="rId3"/>
              </a:buBlip>
              <a:defRPr sz="1600" kern="1200">
                <a:solidFill>
                  <a:schemeClr val="accent4">
                    <a:lumMod val="50000"/>
                  </a:schemeClr>
                </a:solidFill>
                <a:latin typeface="+mn-lt"/>
                <a:ea typeface="+mn-ea"/>
                <a:cs typeface="+mn-cs"/>
              </a:defRPr>
            </a:lvl2pPr>
            <a:lvl3pPr marL="1143000" indent="-228600" algn="l" defTabSz="457200" rtl="0" eaLnBrk="0" fontAlgn="base" hangingPunct="0">
              <a:spcBef>
                <a:spcPts val="1000"/>
              </a:spcBef>
              <a:spcAft>
                <a:spcPct val="0"/>
              </a:spcAft>
              <a:buClr>
                <a:srgbClr val="0A4D9E"/>
              </a:buClr>
              <a:buSzPct val="80000"/>
              <a:buFont typeface="Wingdings 3" panose="05040102010807070707" pitchFamily="18" charset="2"/>
              <a:buChar char=""/>
              <a:defRPr sz="1400" kern="1200">
                <a:solidFill>
                  <a:schemeClr val="accent4">
                    <a:lumMod val="50000"/>
                  </a:schemeClr>
                </a:solidFill>
                <a:latin typeface="+mn-lt"/>
                <a:ea typeface="+mn-ea"/>
                <a:cs typeface="+mn-cs"/>
              </a:defRPr>
            </a:lvl3pPr>
            <a:lvl4pPr marL="1600200" indent="-228600" algn="l" defTabSz="457200" rtl="0" eaLnBrk="0" fontAlgn="base" hangingPunct="0">
              <a:spcBef>
                <a:spcPts val="1000"/>
              </a:spcBef>
              <a:spcAft>
                <a:spcPct val="0"/>
              </a:spcAft>
              <a:buClr>
                <a:srgbClr val="0A4D9E"/>
              </a:buClr>
              <a:buSzPct val="80000"/>
              <a:buFont typeface="Wingdings 3" panose="05040102010807070707" pitchFamily="18" charset="2"/>
              <a:buChar char=""/>
              <a:defRPr sz="1200" kern="1200">
                <a:solidFill>
                  <a:schemeClr val="accent4">
                    <a:lumMod val="50000"/>
                  </a:schemeClr>
                </a:solidFill>
                <a:latin typeface="+mn-lt"/>
                <a:ea typeface="+mn-ea"/>
                <a:cs typeface="+mn-cs"/>
              </a:defRPr>
            </a:lvl4pPr>
            <a:lvl5pPr marL="2057400" indent="-228600" algn="l" defTabSz="457200" rtl="0" eaLnBrk="0" fontAlgn="base" hangingPunct="0">
              <a:spcBef>
                <a:spcPts val="1000"/>
              </a:spcBef>
              <a:spcAft>
                <a:spcPct val="0"/>
              </a:spcAft>
              <a:buClr>
                <a:srgbClr val="0A4D9E"/>
              </a:buClr>
              <a:buSzPct val="80000"/>
              <a:buFont typeface="Wingdings 3" panose="05040102010807070707" pitchFamily="18" charset="2"/>
              <a:buChar char=""/>
              <a:defRPr sz="1200" kern="1200">
                <a:solidFill>
                  <a:schemeClr val="accent4">
                    <a:lumMod val="5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600"/>
              </a:spcBef>
              <a:spcAft>
                <a:spcPts val="600"/>
              </a:spcAft>
            </a:pPr>
            <a:r>
              <a:rPr lang="en-AU" sz="2000" dirty="0">
                <a:solidFill>
                  <a:schemeClr val="accent1">
                    <a:lumMod val="75000"/>
                  </a:schemeClr>
                </a:solidFill>
              </a:rPr>
              <a:t>We are planning a range of initiatives and milestones over the next 12 months to progress our strategy.</a:t>
            </a:r>
          </a:p>
          <a:p>
            <a:pPr marL="361950" lvl="1" indent="-279400" eaLnBrk="1" hangingPunct="1"/>
            <a:r>
              <a:rPr lang="en-AU" dirty="0">
                <a:solidFill>
                  <a:srgbClr val="024D8E"/>
                </a:solidFill>
              </a:rPr>
              <a:t>Stand-up our venture with CleanTeQ, capitalise it and build out its operational capability </a:t>
            </a:r>
          </a:p>
          <a:p>
            <a:pPr marL="361950" lvl="1" indent="-279400" defTabSz="914400" eaLnBrk="1" hangingPunct="1"/>
            <a:r>
              <a:rPr lang="en-AU" dirty="0">
                <a:solidFill>
                  <a:srgbClr val="024D8E"/>
                </a:solidFill>
              </a:rPr>
              <a:t>Deliver fully-functioning prototype devices to Nanothings Inc and begin commercial discussions, including manufacturing arrangements</a:t>
            </a:r>
          </a:p>
          <a:p>
            <a:pPr marL="361950" lvl="1" indent="-279400" defTabSz="914400" eaLnBrk="1" hangingPunct="1"/>
            <a:r>
              <a:rPr lang="en-AU" dirty="0">
                <a:solidFill>
                  <a:srgbClr val="024D8E"/>
                </a:solidFill>
              </a:rPr>
              <a:t>Develop plans for broader marketing of Origami Capacitor technology to address IoT applications</a:t>
            </a:r>
          </a:p>
          <a:p>
            <a:pPr marL="361950" lvl="1" indent="-279400" defTabSz="914400" eaLnBrk="1" hangingPunct="1"/>
            <a:r>
              <a:rPr lang="en-AU" dirty="0">
                <a:solidFill>
                  <a:srgbClr val="024D8E"/>
                </a:solidFill>
              </a:rPr>
              <a:t>Move to next phase of MICRENs development and begin work on purpose specific MICREN product in collaboration with an industry partner in one of our target markets</a:t>
            </a:r>
          </a:p>
          <a:p>
            <a:pPr marL="0" lvl="1" indent="0" defTabSz="457200">
              <a:buClr>
                <a:schemeClr val="accent1"/>
              </a:buClr>
              <a:buSzPct val="80000"/>
              <a:buFont typeface="Wingdings 3" panose="05040102010807070707" pitchFamily="18" charset="2"/>
              <a:buNone/>
            </a:pPr>
            <a:r>
              <a:rPr lang="en-AU" sz="2000" dirty="0">
                <a:solidFill>
                  <a:schemeClr val="accent1">
                    <a:lumMod val="75000"/>
                  </a:schemeClr>
                </a:solidFill>
              </a:rPr>
              <a:t>We may need to seek further capital which could come in several forms:</a:t>
            </a:r>
          </a:p>
          <a:p>
            <a:pPr marL="361950" lvl="1" indent="-279400" defTabSz="914400" eaLnBrk="1" hangingPunct="1"/>
            <a:r>
              <a:rPr lang="en-AU" dirty="0">
                <a:solidFill>
                  <a:srgbClr val="024D8E"/>
                </a:solidFill>
              </a:rPr>
              <a:t>Strategic investors</a:t>
            </a:r>
          </a:p>
          <a:p>
            <a:pPr marL="361950" lvl="1" indent="-279400" defTabSz="914400" eaLnBrk="1" hangingPunct="1"/>
            <a:r>
              <a:rPr lang="en-AU" dirty="0">
                <a:solidFill>
                  <a:srgbClr val="024D8E"/>
                </a:solidFill>
              </a:rPr>
              <a:t>Listing on the ASX</a:t>
            </a:r>
            <a:endParaRPr lang="en-AU" dirty="0"/>
          </a:p>
        </p:txBody>
      </p:sp>
    </p:spTree>
    <p:extLst>
      <p:ext uri="{BB962C8B-B14F-4D97-AF65-F5344CB8AC3E}">
        <p14:creationId xmlns:p14="http://schemas.microsoft.com/office/powerpoint/2010/main" val="344283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7"/>
          <p:cNvSpPr txBox="1">
            <a:spLocks/>
          </p:cNvSpPr>
          <p:nvPr/>
        </p:nvSpPr>
        <p:spPr>
          <a:xfrm>
            <a:off x="3179676" y="3068960"/>
            <a:ext cx="5832648" cy="1558532"/>
          </a:xfrm>
          <a:prstGeom prst="rect">
            <a:avLst/>
          </a:prstGeom>
          <a:solidFill>
            <a:srgbClr val="F7F7F7">
              <a:alpha val="71000"/>
            </a:srgbClr>
          </a:solidFill>
          <a:effectLst>
            <a:softEdge rad="317500"/>
          </a:effectLst>
        </p:spPr>
        <p:txBody>
          <a:bodyPr lIns="91416" tIns="45708" rIns="91416" bIns="45708"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4800" b="1" dirty="0">
                <a:solidFill>
                  <a:srgbClr val="5D7CA2"/>
                </a:solidFill>
                <a:effectLst>
                  <a:outerShdw blurRad="60007" dist="310007" dir="7680000" sy="30000" kx="1300200" algn="ctr" rotWithShape="0">
                    <a:prstClr val="black">
                      <a:alpha val="32000"/>
                    </a:prstClr>
                  </a:outerShdw>
                </a:effectLst>
                <a:cs typeface="Arial" panose="020B0604020202020204" pitchFamily="34" charset="0"/>
              </a:rPr>
              <a:t>Thank You</a:t>
            </a:r>
          </a:p>
        </p:txBody>
      </p:sp>
      <p:pic>
        <p:nvPicPr>
          <p:cNvPr id="4096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6388" y="1095375"/>
            <a:ext cx="39592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9588" y="4627563"/>
            <a:ext cx="6092825" cy="1430337"/>
          </a:xfrm>
          <a:prstGeom prst="rect">
            <a:avLst/>
          </a:prstGeom>
        </p:spPr>
        <p:txBody>
          <a:bodyPr>
            <a:spAutoFit/>
          </a:bodyPr>
          <a:lstStyle/>
          <a:p>
            <a:pPr algn="ctr" eaLnBrk="1" fontAlgn="auto" hangingPunct="1">
              <a:spcBef>
                <a:spcPts val="0"/>
              </a:spcBef>
              <a:spcAft>
                <a:spcPts val="600"/>
              </a:spcAft>
              <a:defRPr/>
            </a:pPr>
            <a:r>
              <a:rPr lang="en-AU" dirty="0"/>
              <a:t>Simon Savage</a:t>
            </a:r>
          </a:p>
          <a:p>
            <a:pPr algn="ctr" eaLnBrk="1" fontAlgn="auto" hangingPunct="1">
              <a:spcBef>
                <a:spcPts val="0"/>
              </a:spcBef>
              <a:spcAft>
                <a:spcPts val="600"/>
              </a:spcAft>
              <a:defRPr/>
            </a:pPr>
            <a:r>
              <a:rPr lang="en-AU" dirty="0"/>
              <a:t>Managing Director</a:t>
            </a:r>
          </a:p>
          <a:p>
            <a:pPr algn="ctr" eaLnBrk="1" fontAlgn="auto" hangingPunct="1">
              <a:spcBef>
                <a:spcPts val="0"/>
              </a:spcBef>
              <a:spcAft>
                <a:spcPts val="600"/>
              </a:spcAft>
              <a:defRPr/>
            </a:pPr>
            <a:r>
              <a:rPr lang="en-AU" dirty="0">
                <a:solidFill>
                  <a:schemeClr val="accent4">
                    <a:lumMod val="50000"/>
                  </a:schemeClr>
                </a:solidFill>
              </a:rPr>
              <a:t>simons@ionicindustries.com.au</a:t>
            </a:r>
          </a:p>
          <a:p>
            <a:pPr algn="ctr" eaLnBrk="1" fontAlgn="auto" hangingPunct="1">
              <a:spcBef>
                <a:spcPts val="0"/>
              </a:spcBef>
              <a:spcAft>
                <a:spcPts val="600"/>
              </a:spcAft>
              <a:defRPr/>
            </a:pPr>
            <a:r>
              <a:rPr lang="en-AU" dirty="0"/>
              <a:t>+61 402 388 702</a:t>
            </a:r>
          </a:p>
        </p:txBody>
      </p:sp>
      <p:sp>
        <p:nvSpPr>
          <p:cNvPr id="40965" name="Slide Number Placeholder 2"/>
          <p:cNvSpPr>
            <a:spLocks noGrp="1"/>
          </p:cNvSpPr>
          <p:nvPr>
            <p:ph type="sldNum" sz="quarter" idx="4"/>
          </p:nvPr>
        </p:nvSpPr>
        <p:spPr bwMode="auto">
          <a:xfrm>
            <a:off x="11576050" y="5965825"/>
            <a:ext cx="615950" cy="766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spcAft>
                <a:spcPts val="1200"/>
              </a:spcAft>
              <a:buClr>
                <a:schemeClr val="accent1"/>
              </a:buClr>
              <a:buSzPct val="80000"/>
              <a:buFont typeface="Wingdings 3" panose="05040102010807070707" pitchFamily="18" charset="2"/>
              <a:defRPr sz="1600">
                <a:solidFill>
                  <a:srgbClr val="0A4D9E"/>
                </a:solidFill>
                <a:latin typeface="Century Gothic" panose="020B0502020202020204" pitchFamily="34" charset="0"/>
              </a:defRPr>
            </a:lvl1pPr>
            <a:lvl2pPr marL="742950" indent="-285750">
              <a:lnSpc>
                <a:spcPct val="90000"/>
              </a:lnSpc>
              <a:spcBef>
                <a:spcPts val="600"/>
              </a:spcBef>
              <a:buClr>
                <a:srgbClr val="0F3D78"/>
              </a:buClr>
              <a:buBlip>
                <a:blip r:embed="rId4"/>
              </a:buBlip>
              <a:defRPr>
                <a:solidFill>
                  <a:srgbClr val="0A4D9E"/>
                </a:solidFill>
                <a:latin typeface="Century Gothic" panose="020B0502020202020204" pitchFamily="34" charset="0"/>
              </a:defRPr>
            </a:lvl2pPr>
            <a:lvl3pPr marL="1143000" indent="-228600">
              <a:spcBef>
                <a:spcPts val="1000"/>
              </a:spcBef>
              <a:buClr>
                <a:srgbClr val="0A4D9E"/>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712AF124-9394-4E9B-AA5B-50AFF4BBFFD3}" type="slidenum">
              <a:rPr lang="en-AU" altLang="en-US" smtClean="0">
                <a:solidFill>
                  <a:schemeClr val="bg1"/>
                </a:solidFill>
              </a:rPr>
              <a:pPr fontAlgn="base">
                <a:spcBef>
                  <a:spcPct val="0"/>
                </a:spcBef>
                <a:spcAft>
                  <a:spcPct val="0"/>
                </a:spcAft>
                <a:buClrTx/>
                <a:buSzTx/>
                <a:buFontTx/>
                <a:buNone/>
              </a:pPr>
              <a:t>11</a:t>
            </a:fld>
            <a:endParaRPr lang="en-AU" altLang="en-US">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AU" dirty="0"/>
              <a:t>Disclaimer</a:t>
            </a:r>
          </a:p>
        </p:txBody>
      </p:sp>
      <p:sp>
        <p:nvSpPr>
          <p:cNvPr id="3" name="Content Placeholder 2"/>
          <p:cNvSpPr>
            <a:spLocks noGrp="1"/>
          </p:cNvSpPr>
          <p:nvPr>
            <p:ph idx="1"/>
          </p:nvPr>
        </p:nvSpPr>
        <p:spPr/>
        <p:txBody>
          <a:bodyPr rtlCol="0">
            <a:noAutofit/>
          </a:bodyPr>
          <a:lstStyle/>
          <a:p>
            <a:pPr eaLnBrk="1" fontAlgn="auto" hangingPunct="1">
              <a:spcBef>
                <a:spcPts val="0"/>
              </a:spcBef>
              <a:spcAft>
                <a:spcPts val="0"/>
              </a:spcAft>
              <a:buFont typeface="Wingdings 3" charset="2"/>
              <a:buNone/>
              <a:defRPr/>
            </a:pPr>
            <a:r>
              <a:rPr lang="en-AU" sz="1300" dirty="0">
                <a:solidFill>
                  <a:srgbClr val="1B3F6B"/>
                </a:solidFill>
                <a:cs typeface="Times New Roman" panose="02020603050405020304" pitchFamily="18" charset="0"/>
              </a:rPr>
              <a:t>Certain statements contained in this presentation, including information as to the future financial or operating</a:t>
            </a:r>
            <a:br>
              <a:rPr lang="en-AU" sz="1300" dirty="0">
                <a:solidFill>
                  <a:srgbClr val="1B3F6B"/>
                </a:solidFill>
                <a:cs typeface="Times New Roman" panose="02020603050405020304" pitchFamily="18" charset="0"/>
              </a:rPr>
            </a:br>
            <a:r>
              <a:rPr lang="en-AU" sz="1300" dirty="0">
                <a:solidFill>
                  <a:srgbClr val="1B3F6B"/>
                </a:solidFill>
                <a:cs typeface="Times New Roman" panose="02020603050405020304" pitchFamily="18" charset="0"/>
              </a:rPr>
              <a:t>performance of Ionic Industries Ltd (“Ionic”) and its projects, are forward looking statements. Such forward looking statements:</a:t>
            </a:r>
            <a:br>
              <a:rPr lang="en-AU" sz="1300" dirty="0">
                <a:solidFill>
                  <a:srgbClr val="1B3F6B"/>
                </a:solidFill>
                <a:cs typeface="Times New Roman" panose="02020603050405020304" pitchFamily="18" charset="0"/>
              </a:rPr>
            </a:br>
            <a:endParaRPr lang="en-AU" sz="1300" dirty="0">
              <a:solidFill>
                <a:srgbClr val="1B3F6B"/>
              </a:solidFill>
              <a:cs typeface="Times New Roman" panose="02020603050405020304" pitchFamily="18" charset="0"/>
            </a:endParaRPr>
          </a:p>
          <a:p>
            <a:pPr marL="171450" indent="-171450" eaLnBrk="1" fontAlgn="auto" hangingPunct="1">
              <a:spcBef>
                <a:spcPts val="0"/>
              </a:spcBef>
              <a:spcAft>
                <a:spcPts val="0"/>
              </a:spcAft>
              <a:buClr>
                <a:schemeClr val="accent4">
                  <a:lumMod val="50000"/>
                </a:schemeClr>
              </a:buClr>
              <a:buFont typeface="Wingdings" panose="05000000000000000000" pitchFamily="2" charset="2"/>
              <a:buChar char="§"/>
              <a:defRPr/>
            </a:pPr>
            <a:r>
              <a:rPr lang="en-AU" sz="1300" dirty="0">
                <a:solidFill>
                  <a:srgbClr val="1B3F6B"/>
                </a:solidFill>
                <a:cs typeface="Times New Roman" panose="02020603050405020304" pitchFamily="18" charset="0"/>
              </a:rPr>
              <a:t>include, among other things, statements regarding incomplete and uncertain proposals or targets, production and prices, operating costs and results, capital expenditures, and are or may be based on assumptions and estimates related to future technical, economic, market, political, social and other conditions;</a:t>
            </a:r>
          </a:p>
          <a:p>
            <a:pPr marL="171450" indent="-171450" eaLnBrk="1" fontAlgn="auto" hangingPunct="1">
              <a:spcBef>
                <a:spcPts val="0"/>
              </a:spcBef>
              <a:spcAft>
                <a:spcPts val="0"/>
              </a:spcAft>
              <a:buClr>
                <a:schemeClr val="accent4">
                  <a:lumMod val="50000"/>
                </a:schemeClr>
              </a:buClr>
              <a:buFont typeface="Wingdings" panose="05000000000000000000" pitchFamily="2" charset="2"/>
              <a:buChar char="§"/>
              <a:defRPr/>
            </a:pPr>
            <a:endParaRPr lang="en-AU" sz="1300" dirty="0">
              <a:solidFill>
                <a:srgbClr val="1B3F6B"/>
              </a:solidFill>
              <a:cs typeface="Times New Roman" panose="02020603050405020304" pitchFamily="18" charset="0"/>
            </a:endParaRPr>
          </a:p>
          <a:p>
            <a:pPr marL="171450" indent="-171450" eaLnBrk="1" fontAlgn="auto" hangingPunct="1">
              <a:spcBef>
                <a:spcPts val="0"/>
              </a:spcBef>
              <a:spcAft>
                <a:spcPts val="0"/>
              </a:spcAft>
              <a:buClr>
                <a:schemeClr val="accent4">
                  <a:lumMod val="50000"/>
                </a:schemeClr>
              </a:buClr>
              <a:buFont typeface="Wingdings" panose="05000000000000000000" pitchFamily="2" charset="2"/>
              <a:buChar char="§"/>
              <a:defRPr/>
            </a:pPr>
            <a:r>
              <a:rPr lang="en-AU" sz="1300" dirty="0">
                <a:solidFill>
                  <a:srgbClr val="1B3F6B"/>
                </a:solidFill>
                <a:cs typeface="Times New Roman" panose="02020603050405020304" pitchFamily="18" charset="0"/>
              </a:rPr>
              <a:t>are necessarily based upon a number of estimates and assumptions that, while considered reasonable by Ionic, are inherently subject to significant technical, business, economic, competitive, political and social uncertainties and contingencies; and</a:t>
            </a:r>
          </a:p>
          <a:p>
            <a:pPr marL="171450" indent="-171450" eaLnBrk="1" fontAlgn="auto" hangingPunct="1">
              <a:spcBef>
                <a:spcPts val="0"/>
              </a:spcBef>
              <a:spcAft>
                <a:spcPts val="0"/>
              </a:spcAft>
              <a:buClr>
                <a:schemeClr val="accent4">
                  <a:lumMod val="50000"/>
                </a:schemeClr>
              </a:buClr>
              <a:buFont typeface="Wingdings" panose="05000000000000000000" pitchFamily="2" charset="2"/>
              <a:buChar char="§"/>
              <a:defRPr/>
            </a:pPr>
            <a:endParaRPr lang="en-AU" sz="1300" dirty="0">
              <a:solidFill>
                <a:srgbClr val="1B3F6B"/>
              </a:solidFill>
              <a:cs typeface="Times New Roman" panose="02020603050405020304" pitchFamily="18" charset="0"/>
            </a:endParaRPr>
          </a:p>
          <a:p>
            <a:pPr marL="171450" indent="-171450" eaLnBrk="1" fontAlgn="auto" hangingPunct="1">
              <a:spcBef>
                <a:spcPts val="0"/>
              </a:spcBef>
              <a:spcAft>
                <a:spcPts val="0"/>
              </a:spcAft>
              <a:buClr>
                <a:schemeClr val="accent4">
                  <a:lumMod val="50000"/>
                </a:schemeClr>
              </a:buClr>
              <a:buFont typeface="Wingdings" panose="05000000000000000000" pitchFamily="2" charset="2"/>
              <a:buChar char="§"/>
              <a:defRPr/>
            </a:pPr>
            <a:r>
              <a:rPr lang="en-AU" sz="1300" dirty="0">
                <a:solidFill>
                  <a:srgbClr val="1B3F6B"/>
                </a:solidFill>
                <a:cs typeface="Times New Roman" panose="02020603050405020304" pitchFamily="18" charset="0"/>
              </a:rPr>
              <a:t>involve known and unknown risks and uncertainties that could cause actual events or results to differ materially from estimated or anticipated events or results reflected in such forward looking statements.</a:t>
            </a:r>
          </a:p>
          <a:p>
            <a:pPr eaLnBrk="1" fontAlgn="auto" hangingPunct="1">
              <a:spcBef>
                <a:spcPts val="0"/>
              </a:spcBef>
              <a:spcAft>
                <a:spcPts val="0"/>
              </a:spcAft>
              <a:buFont typeface="Wingdings 3" charset="2"/>
              <a:buNone/>
              <a:defRPr/>
            </a:pPr>
            <a:endParaRPr lang="en-AU" sz="1300" dirty="0">
              <a:solidFill>
                <a:srgbClr val="1B3F6B"/>
              </a:solidFill>
              <a:cs typeface="Times New Roman" panose="02020603050405020304" pitchFamily="18" charset="0"/>
            </a:endParaRPr>
          </a:p>
          <a:p>
            <a:pPr eaLnBrk="1" fontAlgn="auto" hangingPunct="1">
              <a:spcBef>
                <a:spcPts val="0"/>
              </a:spcBef>
              <a:spcAft>
                <a:spcPts val="0"/>
              </a:spcAft>
              <a:buFont typeface="Wingdings 3" charset="2"/>
              <a:buNone/>
              <a:defRPr/>
            </a:pPr>
            <a:r>
              <a:rPr lang="en-AU" sz="1300" dirty="0">
                <a:solidFill>
                  <a:srgbClr val="1B3F6B"/>
                </a:solidFill>
                <a:cs typeface="Times New Roman" panose="02020603050405020304" pitchFamily="18" charset="0"/>
              </a:rPr>
              <a:t>Ionic disclaims any intent or obligation to update publicly any forward looking statements, whether as a result of new information, future events or results or otherwise. The words “believe”, “expect”, “anticipate”, “indicate”, “contemplate”, “target”, “plan”, “intends”, “continue”, “budget”, “estimate”, “may”, “will”, “schedule” and similar expressions identify forward looking statements.</a:t>
            </a:r>
            <a:br>
              <a:rPr lang="en-AU" sz="1300" dirty="0">
                <a:solidFill>
                  <a:srgbClr val="1B3F6B"/>
                </a:solidFill>
                <a:cs typeface="Times New Roman" panose="02020603050405020304" pitchFamily="18" charset="0"/>
              </a:rPr>
            </a:br>
            <a:endParaRPr lang="en-AU" sz="1300" dirty="0">
              <a:solidFill>
                <a:srgbClr val="1B3F6B"/>
              </a:solidFill>
              <a:cs typeface="Times New Roman" panose="02020603050405020304" pitchFamily="18" charset="0"/>
            </a:endParaRPr>
          </a:p>
          <a:p>
            <a:pPr eaLnBrk="1" fontAlgn="auto" hangingPunct="1">
              <a:spcBef>
                <a:spcPts val="0"/>
              </a:spcBef>
              <a:spcAft>
                <a:spcPts val="0"/>
              </a:spcAft>
              <a:buFont typeface="Wingdings 3" charset="2"/>
              <a:buNone/>
              <a:defRPr/>
            </a:pPr>
            <a:r>
              <a:rPr lang="en-AU" sz="1300" dirty="0">
                <a:solidFill>
                  <a:srgbClr val="1B3F6B"/>
                </a:solidFill>
                <a:cs typeface="Times New Roman" panose="02020603050405020304" pitchFamily="18" charset="0"/>
              </a:rPr>
              <a:t>All forward looking statements made in this presentation are qualified by the foregoing cautionary statements. Recipients are cautioned that forward looking statements are not guarantees of future performance and accordingly investors are cautioned not to put undue reliance on forward looking statements due to the inherent uncertainty therein</a:t>
            </a:r>
            <a:endParaRPr lang="en-US" sz="1300" dirty="0"/>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spcAft>
                <a:spcPts val="1200"/>
              </a:spcAft>
              <a:buClr>
                <a:schemeClr val="accent1"/>
              </a:buClr>
              <a:buSzPct val="80000"/>
              <a:buFont typeface="Wingdings 3" panose="05040102010807070707" pitchFamily="18" charset="2"/>
              <a:defRPr sz="1600">
                <a:solidFill>
                  <a:srgbClr val="0A4D9E"/>
                </a:solidFill>
                <a:latin typeface="Century Gothic" panose="020B0502020202020204" pitchFamily="34" charset="0"/>
              </a:defRPr>
            </a:lvl1pPr>
            <a:lvl2pPr marL="742950" indent="-285750">
              <a:lnSpc>
                <a:spcPct val="90000"/>
              </a:lnSpc>
              <a:spcBef>
                <a:spcPts val="600"/>
              </a:spcBef>
              <a:buClr>
                <a:srgbClr val="0F3D78"/>
              </a:buClr>
              <a:buBlip>
                <a:blip r:embed="rId3"/>
              </a:buBlip>
              <a:defRPr>
                <a:solidFill>
                  <a:srgbClr val="0A4D9E"/>
                </a:solidFill>
                <a:latin typeface="Century Gothic" panose="020B0502020202020204" pitchFamily="34" charset="0"/>
              </a:defRPr>
            </a:lvl2pPr>
            <a:lvl3pPr marL="1143000" indent="-228600">
              <a:spcBef>
                <a:spcPts val="1000"/>
              </a:spcBef>
              <a:buClr>
                <a:srgbClr val="0A4D9E"/>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D2C9638A-E1EF-4397-91AD-E15CB6C73D37}" type="slidenum">
              <a:rPr lang="en-US" altLang="en-US" smtClean="0">
                <a:solidFill>
                  <a:schemeClr val="bg1"/>
                </a:solidFill>
              </a:rPr>
              <a:pPr fontAlgn="base">
                <a:spcBef>
                  <a:spcPct val="0"/>
                </a:spcBef>
                <a:spcAft>
                  <a:spcPct val="0"/>
                </a:spcAft>
                <a:buClrTx/>
                <a:buSzTx/>
                <a:buFontTx/>
                <a:buNone/>
              </a:pPr>
              <a:t>2</a:t>
            </a:fld>
            <a:endParaRPr lang="en-US" altLang="en-US">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Current Strategy</a:t>
            </a:r>
          </a:p>
        </p:txBody>
      </p:sp>
      <p:sp>
        <p:nvSpPr>
          <p:cNvPr id="4" name="Slide Number Placeholder 3"/>
          <p:cNvSpPr>
            <a:spLocks noGrp="1"/>
          </p:cNvSpPr>
          <p:nvPr>
            <p:ph type="sldNum" sz="quarter" idx="12"/>
          </p:nvPr>
        </p:nvSpPr>
        <p:spPr/>
        <p:txBody>
          <a:bodyPr/>
          <a:lstStyle/>
          <a:p>
            <a:pPr>
              <a:defRPr/>
            </a:pPr>
            <a:fld id="{82E38BA6-6981-46DB-8C07-47E59B1BBC12}" type="slidenum">
              <a:rPr lang="en-US" smtClean="0"/>
              <a:pPr>
                <a:defRPr/>
              </a:pPr>
              <a:t>3</a:t>
            </a:fld>
            <a:endParaRPr lang="en-US" dirty="0"/>
          </a:p>
        </p:txBody>
      </p:sp>
      <p:sp>
        <p:nvSpPr>
          <p:cNvPr id="23" name="TextBox 22"/>
          <p:cNvSpPr txBox="1"/>
          <p:nvPr/>
        </p:nvSpPr>
        <p:spPr>
          <a:xfrm>
            <a:off x="996747" y="1402385"/>
            <a:ext cx="9900212" cy="1021556"/>
          </a:xfrm>
          <a:prstGeom prst="roundRect">
            <a:avLst>
              <a:gd name="adj" fmla="val 10338"/>
            </a:avLst>
          </a:prstGeom>
          <a:solidFill>
            <a:schemeClr val="bg1">
              <a:alpha val="75000"/>
            </a:schemeClr>
          </a:solidFill>
        </p:spPr>
        <p:txBody>
          <a:bodyPr wrap="square" rtlCol="0">
            <a:spAutoFit/>
          </a:bodyPr>
          <a:lstStyle/>
          <a:p>
            <a:pPr algn="ctr">
              <a:spcAft>
                <a:spcPts val="1200"/>
              </a:spcAft>
            </a:pPr>
            <a:r>
              <a:rPr lang="en-AU" dirty="0">
                <a:solidFill>
                  <a:srgbClr val="024D8E"/>
                </a:solidFill>
              </a:rPr>
              <a:t>Our strategy remains the same, which involves the formation of strategic partnerships with industry leading companies who have the expertise to incorporate our graphene-based technologies into commercial products.</a:t>
            </a:r>
          </a:p>
        </p:txBody>
      </p:sp>
      <p:grpSp>
        <p:nvGrpSpPr>
          <p:cNvPr id="26" name="Group 25">
            <a:extLst>
              <a:ext uri="{FF2B5EF4-FFF2-40B4-BE49-F238E27FC236}">
                <a16:creationId xmlns:a16="http://schemas.microsoft.com/office/drawing/2014/main" id="{F1E03B6C-B598-424E-8FD9-06251743F4C8}"/>
              </a:ext>
            </a:extLst>
          </p:cNvPr>
          <p:cNvGrpSpPr/>
          <p:nvPr/>
        </p:nvGrpSpPr>
        <p:grpSpPr>
          <a:xfrm>
            <a:off x="996747" y="2501721"/>
            <a:ext cx="9900212" cy="2062381"/>
            <a:chOff x="1891748" y="2696113"/>
            <a:chExt cx="8471436" cy="2885555"/>
          </a:xfrm>
        </p:grpSpPr>
        <p:sp>
          <p:nvSpPr>
            <p:cNvPr id="27" name="Rectangle: Rounded Corners 26">
              <a:extLst>
                <a:ext uri="{FF2B5EF4-FFF2-40B4-BE49-F238E27FC236}">
                  <a16:creationId xmlns:a16="http://schemas.microsoft.com/office/drawing/2014/main" id="{53B7AE59-0427-44A4-9386-50790F6999D7}"/>
                </a:ext>
              </a:extLst>
            </p:cNvPr>
            <p:cNvSpPr/>
            <p:nvPr/>
          </p:nvSpPr>
          <p:spPr>
            <a:xfrm>
              <a:off x="1891748" y="2696113"/>
              <a:ext cx="8471436" cy="2885555"/>
            </a:xfrm>
            <a:prstGeom prst="roundRect">
              <a:avLst>
                <a:gd name="adj" fmla="val 6277"/>
              </a:avLst>
            </a:prstGeom>
            <a:solidFill>
              <a:schemeClr val="bg1"/>
            </a:solidFill>
            <a:ln w="9525" cap="rnd" cmpd="sng" algn="ctr">
              <a:solidFill>
                <a:srgbClr val="024D8E"/>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AU" sz="1600" b="0" i="0" u="none" strike="noStrike" kern="0" cap="none" spc="0" normalizeH="0" baseline="0" noProof="0">
                <a:ln>
                  <a:noFill/>
                </a:ln>
                <a:solidFill>
                  <a:prstClr val="white"/>
                </a:solidFill>
                <a:effectLst/>
                <a:uLnTx/>
                <a:uFillTx/>
                <a:ea typeface="+mn-ea"/>
                <a:cs typeface="+mn-cs"/>
              </a:endParaRPr>
            </a:p>
          </p:txBody>
        </p:sp>
        <p:grpSp>
          <p:nvGrpSpPr>
            <p:cNvPr id="28" name="Group 27">
              <a:extLst>
                <a:ext uri="{FF2B5EF4-FFF2-40B4-BE49-F238E27FC236}">
                  <a16:creationId xmlns:a16="http://schemas.microsoft.com/office/drawing/2014/main" id="{25FD58B2-94B6-4BBE-B93D-67B394724648}"/>
                </a:ext>
              </a:extLst>
            </p:cNvPr>
            <p:cNvGrpSpPr/>
            <p:nvPr/>
          </p:nvGrpSpPr>
          <p:grpSpPr>
            <a:xfrm>
              <a:off x="2018259" y="2821751"/>
              <a:ext cx="8059191" cy="2587640"/>
              <a:chOff x="2018259" y="3641102"/>
              <a:chExt cx="8059191" cy="2587640"/>
            </a:xfrm>
          </p:grpSpPr>
          <p:sp>
            <p:nvSpPr>
              <p:cNvPr id="29" name="Rectangle 28">
                <a:extLst>
                  <a:ext uri="{FF2B5EF4-FFF2-40B4-BE49-F238E27FC236}">
                    <a16:creationId xmlns:a16="http://schemas.microsoft.com/office/drawing/2014/main" id="{90362BEF-A62C-4B36-B7E3-DE6A0C6719E1}"/>
                  </a:ext>
                </a:extLst>
              </p:cNvPr>
              <p:cNvSpPr/>
              <p:nvPr/>
            </p:nvSpPr>
            <p:spPr>
              <a:xfrm rot="16200000">
                <a:off x="9913667" y="5363885"/>
                <a:ext cx="95667" cy="228673"/>
              </a:xfrm>
              <a:prstGeom prst="rect">
                <a:avLst/>
              </a:prstGeom>
              <a:solidFill>
                <a:srgbClr val="1C578E"/>
              </a:solidFill>
              <a:ln w="19050" cap="rnd" cmpd="sng" algn="ctr">
                <a:noFill/>
                <a:prstDash val="solid"/>
              </a:ln>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AU" sz="1600" b="0" i="0" u="none" strike="noStrike" kern="0" cap="none" spc="0" normalizeH="0" baseline="0" noProof="0">
                  <a:ln>
                    <a:noFill/>
                  </a:ln>
                  <a:solidFill>
                    <a:prstClr val="white"/>
                  </a:solidFill>
                  <a:effectLst/>
                  <a:uLnTx/>
                  <a:uFillTx/>
                  <a:ea typeface="+mn-ea"/>
                  <a:cs typeface="+mn-cs"/>
                </a:endParaRPr>
              </a:p>
            </p:txBody>
          </p:sp>
          <p:sp>
            <p:nvSpPr>
              <p:cNvPr id="30" name="Rectangle 29">
                <a:extLst>
                  <a:ext uri="{FF2B5EF4-FFF2-40B4-BE49-F238E27FC236}">
                    <a16:creationId xmlns:a16="http://schemas.microsoft.com/office/drawing/2014/main" id="{DE8839A6-689E-4619-88B3-8EDB1B5D9C96}"/>
                  </a:ext>
                </a:extLst>
              </p:cNvPr>
              <p:cNvSpPr/>
              <p:nvPr/>
            </p:nvSpPr>
            <p:spPr>
              <a:xfrm rot="16200000">
                <a:off x="9904096" y="4922295"/>
                <a:ext cx="95667" cy="228675"/>
              </a:xfrm>
              <a:prstGeom prst="rect">
                <a:avLst/>
              </a:prstGeom>
              <a:solidFill>
                <a:srgbClr val="1C578E"/>
              </a:solidFill>
              <a:ln w="19050" cap="rnd" cmpd="sng" algn="ctr">
                <a:noFill/>
                <a:prstDash val="solid"/>
              </a:ln>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AU" sz="1600" b="0" i="0" u="none" strike="noStrike" kern="0" cap="none" spc="0" normalizeH="0" baseline="0" noProof="0">
                  <a:ln>
                    <a:noFill/>
                  </a:ln>
                  <a:solidFill>
                    <a:prstClr val="white"/>
                  </a:solidFill>
                  <a:effectLst/>
                  <a:uLnTx/>
                  <a:uFillTx/>
                  <a:ea typeface="+mn-ea"/>
                  <a:cs typeface="+mn-cs"/>
                </a:endParaRPr>
              </a:p>
            </p:txBody>
          </p:sp>
          <p:sp>
            <p:nvSpPr>
              <p:cNvPr id="31" name="Arrow: Bent 30">
                <a:extLst>
                  <a:ext uri="{FF2B5EF4-FFF2-40B4-BE49-F238E27FC236}">
                    <a16:creationId xmlns:a16="http://schemas.microsoft.com/office/drawing/2014/main" id="{A05BAA0C-E2B6-47B0-BA9B-7C4FDF6C298A}"/>
                  </a:ext>
                </a:extLst>
              </p:cNvPr>
              <p:cNvSpPr/>
              <p:nvPr/>
            </p:nvSpPr>
            <p:spPr>
              <a:xfrm flipH="1" flipV="1">
                <a:off x="3675404" y="4856517"/>
                <a:ext cx="6402046" cy="1218257"/>
              </a:xfrm>
              <a:prstGeom prst="bentArrow">
                <a:avLst>
                  <a:gd name="adj1" fmla="val 6444"/>
                  <a:gd name="adj2" fmla="val 7447"/>
                  <a:gd name="adj3" fmla="val 13623"/>
                  <a:gd name="adj4" fmla="val 13069"/>
                </a:avLst>
              </a:prstGeom>
              <a:solidFill>
                <a:srgbClr val="1C578E"/>
              </a:solidFill>
              <a:ln w="19050" cap="rnd" cmpd="sng" algn="ctr">
                <a:noFill/>
                <a:prstDash val="solid"/>
              </a:ln>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AU" sz="1600" b="0" i="0" u="none" strike="noStrike" kern="0" cap="none" spc="0" normalizeH="0" baseline="0" noProof="0" dirty="0">
                  <a:ln>
                    <a:noFill/>
                  </a:ln>
                  <a:solidFill>
                    <a:prstClr val="white"/>
                  </a:solidFill>
                  <a:effectLst/>
                  <a:uLnTx/>
                  <a:uFillTx/>
                  <a:ea typeface="+mn-ea"/>
                  <a:cs typeface="+mn-cs"/>
                </a:endParaRPr>
              </a:p>
            </p:txBody>
          </p:sp>
          <p:pic>
            <p:nvPicPr>
              <p:cNvPr id="32" name="Picture 31">
                <a:extLst>
                  <a:ext uri="{FF2B5EF4-FFF2-40B4-BE49-F238E27FC236}">
                    <a16:creationId xmlns:a16="http://schemas.microsoft.com/office/drawing/2014/main" id="{740B4A30-186F-40EC-8CD9-672EF57C3AB8}"/>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76099" y="4728269"/>
                <a:ext cx="884986" cy="1218256"/>
              </a:xfrm>
              <a:prstGeom prst="rect">
                <a:avLst/>
              </a:prstGeom>
            </p:spPr>
          </p:pic>
          <p:sp>
            <p:nvSpPr>
              <p:cNvPr id="33" name="TextBox 32">
                <a:extLst>
                  <a:ext uri="{FF2B5EF4-FFF2-40B4-BE49-F238E27FC236}">
                    <a16:creationId xmlns:a16="http://schemas.microsoft.com/office/drawing/2014/main" id="{920AA840-173D-41D5-9606-D67BF5EAC1CC}"/>
                  </a:ext>
                </a:extLst>
              </p:cNvPr>
              <p:cNvSpPr txBox="1"/>
              <p:nvPr/>
            </p:nvSpPr>
            <p:spPr>
              <a:xfrm>
                <a:off x="2018259" y="3642685"/>
                <a:ext cx="1902508" cy="1059329"/>
              </a:xfrm>
              <a:prstGeom prst="rect">
                <a:avLst/>
              </a:prstGeom>
              <a:noFill/>
            </p:spPr>
            <p:txBody>
              <a:bodyPr wrap="square" lIns="0" rIns="0" rtlCol="0" anchor="b" anchorCtr="0">
                <a:spAutoFit/>
              </a:bodyPr>
              <a:lstStyle/>
              <a:p>
                <a:pPr marL="0" marR="0" lvl="0" indent="0" algn="ctr" defTabSz="457200" eaLnBrk="0" fontAlgn="base" latinLnBrk="0" hangingPunct="0">
                  <a:lnSpc>
                    <a:spcPct val="90000"/>
                  </a:lnSpc>
                  <a:spcBef>
                    <a:spcPct val="0"/>
                  </a:spcBef>
                  <a:spcAft>
                    <a:spcPct val="0"/>
                  </a:spcAft>
                  <a:buClrTx/>
                  <a:buSzTx/>
                  <a:buFontTx/>
                  <a:buNone/>
                  <a:tabLst/>
                  <a:defRPr/>
                </a:pPr>
                <a:r>
                  <a:rPr kumimoji="0" lang="en-AU" sz="1600" b="0" i="0" u="none" strike="noStrike" kern="0" cap="none" spc="0" normalizeH="0" baseline="0" noProof="0" dirty="0">
                    <a:ln>
                      <a:noFill/>
                    </a:ln>
                    <a:solidFill>
                      <a:srgbClr val="5AA0F5">
                        <a:lumMod val="50000"/>
                      </a:srgbClr>
                    </a:solidFill>
                    <a:effectLst/>
                    <a:uLnTx/>
                    <a:uFillTx/>
                  </a:rPr>
                  <a:t>Early stage research and identification of potential applications</a:t>
                </a:r>
              </a:p>
            </p:txBody>
          </p:sp>
          <p:sp>
            <p:nvSpPr>
              <p:cNvPr id="34" name="Rectangle: Rounded Corners 33">
                <a:extLst>
                  <a:ext uri="{FF2B5EF4-FFF2-40B4-BE49-F238E27FC236}">
                    <a16:creationId xmlns:a16="http://schemas.microsoft.com/office/drawing/2014/main" id="{000DFD3F-8CC7-4A61-8D6E-B9B04D1E3F48}"/>
                  </a:ext>
                </a:extLst>
              </p:cNvPr>
              <p:cNvSpPr/>
              <p:nvPr/>
            </p:nvSpPr>
            <p:spPr>
              <a:xfrm>
                <a:off x="4389077" y="4728270"/>
                <a:ext cx="2141318" cy="1001836"/>
              </a:xfrm>
              <a:prstGeom prst="roundRect">
                <a:avLst/>
              </a:prstGeom>
              <a:solidFill>
                <a:srgbClr val="015F9F"/>
              </a:solidFill>
              <a:ln w="19050"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AU" sz="1600" b="0" i="0" u="none" strike="noStrike" kern="0" cap="none" spc="0" normalizeH="0" baseline="0" noProof="0" dirty="0">
                    <a:ln>
                      <a:noFill/>
                    </a:ln>
                    <a:solidFill>
                      <a:prstClr val="white"/>
                    </a:solidFill>
                    <a:effectLst/>
                    <a:uLnTx/>
                    <a:uFillTx/>
                    <a:ea typeface="+mn-ea"/>
                    <a:cs typeface="+mn-cs"/>
                  </a:rPr>
                  <a:t>Ionic with Commercialisation Partners</a:t>
                </a:r>
              </a:p>
            </p:txBody>
          </p:sp>
          <p:sp>
            <p:nvSpPr>
              <p:cNvPr id="35" name="TextBox 34">
                <a:extLst>
                  <a:ext uri="{FF2B5EF4-FFF2-40B4-BE49-F238E27FC236}">
                    <a16:creationId xmlns:a16="http://schemas.microsoft.com/office/drawing/2014/main" id="{E8CD7B50-B3A6-47E8-83A3-BCBA1BA695B3}"/>
                  </a:ext>
                </a:extLst>
              </p:cNvPr>
              <p:cNvSpPr txBox="1"/>
              <p:nvPr/>
            </p:nvSpPr>
            <p:spPr>
              <a:xfrm>
                <a:off x="4389077" y="3641103"/>
                <a:ext cx="2141318" cy="1059329"/>
              </a:xfrm>
              <a:prstGeom prst="rect">
                <a:avLst/>
              </a:prstGeom>
              <a:noFill/>
            </p:spPr>
            <p:txBody>
              <a:bodyPr wrap="square" lIns="0" rIns="0" rtlCol="0" anchor="b" anchorCtr="0">
                <a:spAutoFit/>
              </a:bodyPr>
              <a:lstStyle/>
              <a:p>
                <a:pPr marL="0" marR="0" lvl="0" indent="0" algn="ctr" defTabSz="457200" eaLnBrk="0" fontAlgn="base" latinLnBrk="0" hangingPunct="0">
                  <a:lnSpc>
                    <a:spcPct val="90000"/>
                  </a:lnSpc>
                  <a:spcBef>
                    <a:spcPct val="0"/>
                  </a:spcBef>
                  <a:spcAft>
                    <a:spcPct val="0"/>
                  </a:spcAft>
                  <a:buClrTx/>
                  <a:buSzTx/>
                  <a:buFontTx/>
                  <a:buNone/>
                  <a:tabLst/>
                  <a:defRPr/>
                </a:pPr>
                <a:r>
                  <a:rPr kumimoji="0" lang="en-AU" sz="1600" b="0" i="0" u="none" strike="noStrike" kern="0" cap="none" spc="0" normalizeH="0" baseline="0" noProof="0" dirty="0">
                    <a:ln>
                      <a:noFill/>
                    </a:ln>
                    <a:solidFill>
                      <a:srgbClr val="5AA0F5">
                        <a:lumMod val="50000"/>
                      </a:srgbClr>
                    </a:solidFill>
                    <a:effectLst/>
                    <a:uLnTx/>
                    <a:uFillTx/>
                  </a:rPr>
                  <a:t>Technology validation, application feasibility and product development</a:t>
                </a:r>
              </a:p>
            </p:txBody>
          </p:sp>
          <p:sp>
            <p:nvSpPr>
              <p:cNvPr id="36" name="Rectangle: Rounded Corners 35">
                <a:extLst>
                  <a:ext uri="{FF2B5EF4-FFF2-40B4-BE49-F238E27FC236}">
                    <a16:creationId xmlns:a16="http://schemas.microsoft.com/office/drawing/2014/main" id="{1C799E79-9EA3-425B-82C5-472E95CBE881}"/>
                  </a:ext>
                </a:extLst>
              </p:cNvPr>
              <p:cNvSpPr/>
              <p:nvPr/>
            </p:nvSpPr>
            <p:spPr>
              <a:xfrm>
                <a:off x="7610475" y="4728270"/>
                <a:ext cx="2040778" cy="545074"/>
              </a:xfrm>
              <a:prstGeom prst="roundRect">
                <a:avLst/>
              </a:prstGeom>
              <a:solidFill>
                <a:srgbClr val="00A7E3"/>
              </a:solidFill>
              <a:ln w="19050" cap="rnd" cmpd="sng" algn="ctr">
                <a:noFill/>
                <a:prstDash val="solid"/>
              </a:ln>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90000"/>
                  </a:lnSpc>
                  <a:spcBef>
                    <a:spcPct val="0"/>
                  </a:spcBef>
                  <a:spcAft>
                    <a:spcPct val="0"/>
                  </a:spcAft>
                  <a:buClrTx/>
                  <a:buSzTx/>
                  <a:buFontTx/>
                  <a:buNone/>
                  <a:tabLst/>
                  <a:defRPr/>
                </a:pPr>
                <a:r>
                  <a:rPr kumimoji="0" lang="en-AU" sz="1600" b="0" i="0" u="none" strike="noStrike" kern="0" cap="none" spc="0" normalizeH="0" baseline="0" noProof="0" dirty="0">
                    <a:ln>
                      <a:noFill/>
                    </a:ln>
                    <a:solidFill>
                      <a:prstClr val="white"/>
                    </a:solidFill>
                    <a:effectLst/>
                    <a:uLnTx/>
                    <a:uFillTx/>
                    <a:ea typeface="+mn-ea"/>
                    <a:cs typeface="+mn-cs"/>
                  </a:rPr>
                  <a:t>Joint Venture Company</a:t>
                </a:r>
              </a:p>
            </p:txBody>
          </p:sp>
          <p:sp>
            <p:nvSpPr>
              <p:cNvPr id="37" name="Rectangle: Rounded Corners 36">
                <a:extLst>
                  <a:ext uri="{FF2B5EF4-FFF2-40B4-BE49-F238E27FC236}">
                    <a16:creationId xmlns:a16="http://schemas.microsoft.com/office/drawing/2014/main" id="{2E9D8905-D307-48A3-BBF1-09C67A52E1F3}"/>
                  </a:ext>
                </a:extLst>
              </p:cNvPr>
              <p:cNvSpPr/>
              <p:nvPr/>
            </p:nvSpPr>
            <p:spPr>
              <a:xfrm>
                <a:off x="7610475" y="5332078"/>
                <a:ext cx="2040778" cy="383520"/>
              </a:xfrm>
              <a:prstGeom prst="roundRect">
                <a:avLst>
                  <a:gd name="adj" fmla="val 24758"/>
                </a:avLst>
              </a:prstGeom>
              <a:solidFill>
                <a:srgbClr val="5BD4FF"/>
              </a:solidFill>
              <a:ln w="19050" cap="rnd" cmpd="sng" algn="ctr">
                <a:noFill/>
                <a:prstDash val="solid"/>
              </a:ln>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51435" tIns="0" rIns="51435" bIns="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AU" sz="1600" b="0" i="0" u="none" strike="noStrike" kern="0" cap="none" spc="0" normalizeH="0" baseline="0" noProof="0" dirty="0">
                    <a:ln>
                      <a:noFill/>
                    </a:ln>
                    <a:solidFill>
                      <a:prstClr val="white"/>
                    </a:solidFill>
                    <a:effectLst/>
                    <a:uLnTx/>
                    <a:uFillTx/>
                    <a:ea typeface="+mn-ea"/>
                    <a:cs typeface="+mn-cs"/>
                  </a:rPr>
                  <a:t>Licenced technology</a:t>
                </a:r>
              </a:p>
            </p:txBody>
          </p:sp>
          <p:sp>
            <p:nvSpPr>
              <p:cNvPr id="38" name="TextBox 37">
                <a:extLst>
                  <a:ext uri="{FF2B5EF4-FFF2-40B4-BE49-F238E27FC236}">
                    <a16:creationId xmlns:a16="http://schemas.microsoft.com/office/drawing/2014/main" id="{B051F723-0551-4BE0-A235-16172B9E7EC4}"/>
                  </a:ext>
                </a:extLst>
              </p:cNvPr>
              <p:cNvSpPr txBox="1"/>
              <p:nvPr/>
            </p:nvSpPr>
            <p:spPr>
              <a:xfrm>
                <a:off x="7414564" y="3641102"/>
                <a:ext cx="2432600" cy="1059329"/>
              </a:xfrm>
              <a:prstGeom prst="rect">
                <a:avLst/>
              </a:prstGeom>
              <a:noFill/>
            </p:spPr>
            <p:txBody>
              <a:bodyPr wrap="square" lIns="0" rIns="0" rtlCol="0" anchor="b" anchorCtr="0">
                <a:spAutoFit/>
              </a:bodyPr>
              <a:lstStyle/>
              <a:p>
                <a:pPr marL="0" marR="0" lvl="0" indent="0" algn="ctr" defTabSz="457200" eaLnBrk="0" fontAlgn="base" latinLnBrk="0" hangingPunct="0">
                  <a:lnSpc>
                    <a:spcPct val="90000"/>
                  </a:lnSpc>
                  <a:spcBef>
                    <a:spcPct val="0"/>
                  </a:spcBef>
                  <a:spcAft>
                    <a:spcPct val="0"/>
                  </a:spcAft>
                  <a:buClrTx/>
                  <a:buSzTx/>
                  <a:buFontTx/>
                  <a:buNone/>
                  <a:tabLst/>
                  <a:defRPr/>
                </a:pPr>
                <a:r>
                  <a:rPr kumimoji="0" lang="en-AU" sz="1600" b="0" i="0" u="none" strike="noStrike" kern="0" cap="none" spc="0" normalizeH="0" baseline="0" noProof="0" dirty="0">
                    <a:ln>
                      <a:noFill/>
                    </a:ln>
                    <a:solidFill>
                      <a:srgbClr val="5AA0F5">
                        <a:lumMod val="50000"/>
                      </a:srgbClr>
                    </a:solidFill>
                    <a:effectLst/>
                    <a:uLnTx/>
                    <a:uFillTx/>
                  </a:rPr>
                  <a:t>Product deployment with commercialisation partners or marketing and sales</a:t>
                </a:r>
              </a:p>
            </p:txBody>
          </p:sp>
          <p:sp>
            <p:nvSpPr>
              <p:cNvPr id="39" name="Arrow: Striped Right 38">
                <a:extLst>
                  <a:ext uri="{FF2B5EF4-FFF2-40B4-BE49-F238E27FC236}">
                    <a16:creationId xmlns:a16="http://schemas.microsoft.com/office/drawing/2014/main" id="{C20AE04B-5BC1-437B-993C-E183C3F97F13}"/>
                  </a:ext>
                </a:extLst>
              </p:cNvPr>
              <p:cNvSpPr/>
              <p:nvPr/>
            </p:nvSpPr>
            <p:spPr>
              <a:xfrm>
                <a:off x="3738473" y="4903203"/>
                <a:ext cx="431787" cy="671339"/>
              </a:xfrm>
              <a:prstGeom prst="stripedRightArrow">
                <a:avLst/>
              </a:prstGeom>
              <a:solidFill>
                <a:srgbClr val="0084B4"/>
              </a:solidFill>
              <a:ln w="19050" cap="rnd" cmpd="sng" algn="ctr">
                <a:noFill/>
                <a:prstDash val="solid"/>
              </a:ln>
              <a:effectLst/>
              <a:scene3d>
                <a:camera prst="orthographicFront">
                  <a:rot lat="0" lon="0" rev="0"/>
                </a:camera>
                <a:lightRig rig="chilly" dir="t">
                  <a:rot lat="0" lon="0" rev="18480000"/>
                </a:lightRig>
              </a:scene3d>
              <a:sp3d prstMaterial="clear">
                <a:bevelT h="635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AU" sz="1600" b="0" i="0" u="none" strike="noStrike" kern="0" cap="none" spc="0" normalizeH="0" baseline="0" noProof="0">
                  <a:ln>
                    <a:noFill/>
                  </a:ln>
                  <a:solidFill>
                    <a:prstClr val="white"/>
                  </a:solidFill>
                  <a:effectLst/>
                  <a:uLnTx/>
                  <a:uFillTx/>
                  <a:ea typeface="+mn-ea"/>
                  <a:cs typeface="+mn-cs"/>
                </a:endParaRPr>
              </a:p>
            </p:txBody>
          </p:sp>
          <p:sp>
            <p:nvSpPr>
              <p:cNvPr id="40" name="Arrow: Striped Right 39">
                <a:extLst>
                  <a:ext uri="{FF2B5EF4-FFF2-40B4-BE49-F238E27FC236}">
                    <a16:creationId xmlns:a16="http://schemas.microsoft.com/office/drawing/2014/main" id="{C261F0EF-DF9A-430A-9239-3D4D857A7304}"/>
                  </a:ext>
                </a:extLst>
              </p:cNvPr>
              <p:cNvSpPr/>
              <p:nvPr/>
            </p:nvSpPr>
            <p:spPr>
              <a:xfrm>
                <a:off x="6956592" y="4838380"/>
                <a:ext cx="315285" cy="367654"/>
              </a:xfrm>
              <a:prstGeom prst="stripedRightArrow">
                <a:avLst/>
              </a:prstGeom>
              <a:solidFill>
                <a:srgbClr val="0084B4"/>
              </a:solidFill>
              <a:ln w="19050" cap="rnd" cmpd="sng" algn="ctr">
                <a:noFill/>
                <a:prstDash val="solid"/>
              </a:ln>
              <a:effectLst/>
              <a:scene3d>
                <a:camera prst="orthographicFront">
                  <a:rot lat="0" lon="0" rev="0"/>
                </a:camera>
                <a:lightRig rig="chilly" dir="t">
                  <a:rot lat="0" lon="0" rev="18480000"/>
                </a:lightRig>
              </a:scene3d>
              <a:sp3d prstMaterial="clear">
                <a:bevelT h="635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AU" sz="1600" b="0" i="0" u="none" strike="noStrike" kern="0" cap="none" spc="0" normalizeH="0" baseline="0" noProof="0">
                  <a:ln>
                    <a:noFill/>
                  </a:ln>
                  <a:solidFill>
                    <a:prstClr val="white"/>
                  </a:solidFill>
                  <a:effectLst/>
                  <a:uLnTx/>
                  <a:uFillTx/>
                  <a:ea typeface="+mn-ea"/>
                  <a:cs typeface="+mn-cs"/>
                </a:endParaRPr>
              </a:p>
            </p:txBody>
          </p:sp>
          <p:sp>
            <p:nvSpPr>
              <p:cNvPr id="43" name="Arrow: Striped Right 42">
                <a:extLst>
                  <a:ext uri="{FF2B5EF4-FFF2-40B4-BE49-F238E27FC236}">
                    <a16:creationId xmlns:a16="http://schemas.microsoft.com/office/drawing/2014/main" id="{B9705D86-4811-40B9-BE6A-C9ED7CD40AFA}"/>
                  </a:ext>
                </a:extLst>
              </p:cNvPr>
              <p:cNvSpPr/>
              <p:nvPr/>
            </p:nvSpPr>
            <p:spPr>
              <a:xfrm>
                <a:off x="6956592" y="5345987"/>
                <a:ext cx="266782" cy="228554"/>
              </a:xfrm>
              <a:prstGeom prst="stripedRightArrow">
                <a:avLst/>
              </a:prstGeom>
              <a:solidFill>
                <a:srgbClr val="0084B4"/>
              </a:solidFill>
              <a:ln w="19050" cap="rnd" cmpd="sng" algn="ctr">
                <a:noFill/>
                <a:prstDash val="solid"/>
              </a:ln>
              <a:effectLst/>
              <a:scene3d>
                <a:camera prst="orthographicFront">
                  <a:rot lat="0" lon="0" rev="0"/>
                </a:camera>
                <a:lightRig rig="chilly" dir="t">
                  <a:rot lat="0" lon="0" rev="18480000"/>
                </a:lightRig>
              </a:scene3d>
              <a:sp3d prstMaterial="clear">
                <a:bevelT h="63500"/>
              </a:sp3d>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AU" sz="1600" b="0" i="0" u="none" strike="noStrike" kern="0" cap="none" spc="0" normalizeH="0" baseline="0" noProof="0">
                  <a:ln>
                    <a:noFill/>
                  </a:ln>
                  <a:solidFill>
                    <a:prstClr val="white"/>
                  </a:solidFill>
                  <a:effectLst/>
                  <a:uLnTx/>
                  <a:uFillTx/>
                  <a:ea typeface="+mn-ea"/>
                  <a:cs typeface="+mn-cs"/>
                </a:endParaRPr>
              </a:p>
            </p:txBody>
          </p:sp>
          <p:sp>
            <p:nvSpPr>
              <p:cNvPr id="44" name="TextBox 43">
                <a:extLst>
                  <a:ext uri="{FF2B5EF4-FFF2-40B4-BE49-F238E27FC236}">
                    <a16:creationId xmlns:a16="http://schemas.microsoft.com/office/drawing/2014/main" id="{1F1565AB-6567-4785-B469-F3BCD9F21567}"/>
                  </a:ext>
                </a:extLst>
              </p:cNvPr>
              <p:cNvSpPr txBox="1"/>
              <p:nvPr/>
            </p:nvSpPr>
            <p:spPr>
              <a:xfrm>
                <a:off x="5385600" y="5997001"/>
                <a:ext cx="2028964" cy="231741"/>
              </a:xfrm>
              <a:prstGeom prst="rect">
                <a:avLst/>
              </a:prstGeom>
              <a:noFill/>
              <a:effectLst>
                <a:outerShdw blurRad="50800" dist="25400" dir="5400000" algn="t" rotWithShape="0">
                  <a:prstClr val="black">
                    <a:alpha val="40000"/>
                  </a:prstClr>
                </a:outerShdw>
              </a:effectLst>
            </p:spPr>
            <p:txBody>
              <a:bodyPr wrap="square"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AU" sz="1600" b="0" i="0" u="none" strike="noStrike" kern="0" cap="none" spc="169" normalizeH="0" baseline="0" noProof="0" dirty="0">
                    <a:ln w="0"/>
                    <a:solidFill>
                      <a:srgbClr val="024D8E"/>
                    </a:solidFill>
                    <a:effectLst/>
                    <a:uLnTx/>
                    <a:uFillTx/>
                  </a:rPr>
                  <a:t>Revenues</a:t>
                </a:r>
              </a:p>
            </p:txBody>
          </p:sp>
        </p:grpSp>
      </p:grpSp>
      <p:sp>
        <p:nvSpPr>
          <p:cNvPr id="45" name="Content Placeholder 4">
            <a:extLst>
              <a:ext uri="{FF2B5EF4-FFF2-40B4-BE49-F238E27FC236}">
                <a16:creationId xmlns:a16="http://schemas.microsoft.com/office/drawing/2014/main" id="{D65D3CD5-2FC0-474A-A9E3-717F98CA5487}"/>
              </a:ext>
            </a:extLst>
          </p:cNvPr>
          <p:cNvSpPr txBox="1">
            <a:spLocks/>
          </p:cNvSpPr>
          <p:nvPr/>
        </p:nvSpPr>
        <p:spPr>
          <a:xfrm>
            <a:off x="996748" y="4569195"/>
            <a:ext cx="9900212" cy="1899464"/>
          </a:xfrm>
          <a:prstGeom prst="roundRect">
            <a:avLst>
              <a:gd name="adj" fmla="val 3209"/>
            </a:avLst>
          </a:prstGeom>
          <a:solidFill>
            <a:schemeClr val="bg1">
              <a:alpha val="84000"/>
            </a:schemeClr>
          </a:solidFill>
        </p:spPr>
        <p:txBody>
          <a:bodyPr vert="horz" lIns="91440" tIns="45720" rIns="91440" bIns="45720" rtlCol="0">
            <a:noAutofit/>
          </a:bodyPr>
          <a:lstStyle>
            <a:lvl1pPr indent="0">
              <a:lnSpc>
                <a:spcPct val="100000"/>
              </a:lnSpc>
              <a:spcBef>
                <a:spcPts val="600"/>
              </a:spcBef>
              <a:spcAft>
                <a:spcPts val="600"/>
              </a:spcAft>
              <a:buFont typeface="Arial" panose="020B0604020202020204" pitchFamily="34" charset="0"/>
              <a:buNone/>
              <a:defRPr sz="1600">
                <a:solidFill>
                  <a:srgbClr val="024D8E"/>
                </a:solidFill>
              </a:defRPr>
            </a:lvl1pPr>
            <a:lvl2pPr marL="685800" indent="-228600">
              <a:lnSpc>
                <a:spcPct val="90000"/>
              </a:lnSpc>
              <a:spcBef>
                <a:spcPts val="500"/>
              </a:spcBef>
              <a:buFont typeface="Arial" panose="020B0604020202020204" pitchFamily="34" charset="0"/>
              <a:buChar char="•"/>
              <a:defRPr sz="2000">
                <a:solidFill>
                  <a:schemeClr val="accent1">
                    <a:lumMod val="50000"/>
                  </a:schemeClr>
                </a:solidFill>
              </a:defRPr>
            </a:lvl2pPr>
            <a:lvl3pPr marL="1143000" indent="-228600">
              <a:lnSpc>
                <a:spcPct val="90000"/>
              </a:lnSpc>
              <a:spcBef>
                <a:spcPts val="500"/>
              </a:spcBef>
              <a:buFont typeface="Arial" panose="020B0604020202020204" pitchFamily="34" charset="0"/>
              <a:buChar char="•"/>
              <a:defRPr>
                <a:solidFill>
                  <a:schemeClr val="accent1">
                    <a:lumMod val="50000"/>
                  </a:schemeClr>
                </a:solidFill>
              </a:defRPr>
            </a:lvl3pPr>
            <a:lvl4pPr marL="1600200" indent="-228600">
              <a:lnSpc>
                <a:spcPct val="90000"/>
              </a:lnSpc>
              <a:spcBef>
                <a:spcPts val="500"/>
              </a:spcBef>
              <a:buFont typeface="Arial" panose="020B0604020202020204" pitchFamily="34" charset="0"/>
              <a:buChar char="•"/>
              <a:defRPr sz="1600">
                <a:solidFill>
                  <a:schemeClr val="accent1">
                    <a:lumMod val="50000"/>
                  </a:schemeClr>
                </a:solidFill>
              </a:defRPr>
            </a:lvl4pPr>
            <a:lvl5pPr marL="2057400" indent="-228600">
              <a:lnSpc>
                <a:spcPct val="90000"/>
              </a:lnSpc>
              <a:spcBef>
                <a:spcPts val="500"/>
              </a:spcBef>
              <a:buFont typeface="Arial" panose="020B0604020202020204" pitchFamily="34" charset="0"/>
              <a:buChar char="•"/>
              <a:defRPr sz="1600">
                <a:solidFill>
                  <a:schemeClr val="accent1">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Blip>
                <a:blip r:embed="rId4"/>
              </a:buBlip>
            </a:pPr>
            <a:r>
              <a:rPr lang="en-AU" dirty="0"/>
              <a:t>Building on our partnerships and technology over 7 years and $3.4 million in R&amp;D funding, Ionic is now one of the first companies to demonstrate large scale, commercially viable application of graphene technologies</a:t>
            </a:r>
          </a:p>
          <a:p>
            <a:pPr marL="285750" indent="-285750">
              <a:buBlip>
                <a:blip r:embed="rId4"/>
              </a:buBlip>
            </a:pPr>
            <a:r>
              <a:rPr lang="en-AU" dirty="0"/>
              <a:t>Collaboration model reduces technology validation risks and accelerates paths to market, thereby reducing uncertainty and business risks</a:t>
            </a:r>
          </a:p>
          <a:p>
            <a:pPr marL="285750" indent="-285750">
              <a:buBlip>
                <a:blip r:embed="rId4"/>
              </a:buBlip>
            </a:pPr>
            <a:r>
              <a:rPr lang="en-AU" dirty="0"/>
              <a:t>Portfolio approach to technologies and applications mitigates the risk of reliance on a single technology and expands market potential </a:t>
            </a:r>
          </a:p>
        </p:txBody>
      </p:sp>
    </p:spTree>
    <p:extLst>
      <p:ext uri="{BB962C8B-B14F-4D97-AF65-F5344CB8AC3E}">
        <p14:creationId xmlns:p14="http://schemas.microsoft.com/office/powerpoint/2010/main" val="262580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174" y="226888"/>
            <a:ext cx="8374626" cy="824578"/>
          </a:xfrm>
        </p:spPr>
        <p:txBody>
          <a:bodyPr rtlCol="0">
            <a:noAutofit/>
          </a:bodyPr>
          <a:lstStyle/>
          <a:p>
            <a:pPr eaLnBrk="1" fontAlgn="auto" hangingPunct="1">
              <a:spcAft>
                <a:spcPts val="0"/>
              </a:spcAft>
              <a:defRPr/>
            </a:pPr>
            <a:r>
              <a:rPr lang="en-AU" dirty="0"/>
              <a:t>Research Progress</a:t>
            </a:r>
          </a:p>
        </p:txBody>
      </p:sp>
      <p:sp>
        <p:nvSpPr>
          <p:cNvPr id="3" name="Content Placeholder 2"/>
          <p:cNvSpPr>
            <a:spLocks noGrp="1"/>
          </p:cNvSpPr>
          <p:nvPr>
            <p:ph idx="1"/>
          </p:nvPr>
        </p:nvSpPr>
        <p:spPr>
          <a:xfrm>
            <a:off x="1931726" y="2030959"/>
            <a:ext cx="7792377" cy="4146004"/>
          </a:xfrm>
        </p:spPr>
        <p:txBody>
          <a:bodyPr>
            <a:normAutofit fontScale="77500" lnSpcReduction="20000"/>
          </a:bodyPr>
          <a:lstStyle/>
          <a:p>
            <a:pPr marL="361950" lvl="1" indent="-279400" defTabSz="914400" eaLnBrk="1" hangingPunct="1">
              <a:lnSpc>
                <a:spcPct val="120000"/>
              </a:lnSpc>
            </a:pPr>
            <a:r>
              <a:rPr lang="en-AU" dirty="0">
                <a:solidFill>
                  <a:srgbClr val="024D8E"/>
                </a:solidFill>
              </a:rPr>
              <a:t>Work on the water treatment technologies has continued successfully and CleanTeQ exercised their option to form a venture to commercialise the technology</a:t>
            </a:r>
          </a:p>
          <a:p>
            <a:pPr marL="361950" lvl="1" indent="-279400" defTabSz="914400" eaLnBrk="1" hangingPunct="1">
              <a:lnSpc>
                <a:spcPct val="120000"/>
              </a:lnSpc>
            </a:pPr>
            <a:r>
              <a:rPr lang="en-AU" dirty="0">
                <a:solidFill>
                  <a:srgbClr val="024D8E"/>
                </a:solidFill>
              </a:rPr>
              <a:t>We have worked on developing a prototype supercapacitor device for use in IoT applications.  We delivered sample devices to Nanothings Inc in the USA in November 2018</a:t>
            </a:r>
          </a:p>
          <a:p>
            <a:pPr marL="361950" lvl="1" indent="-279400" defTabSz="914400" eaLnBrk="1" hangingPunct="1">
              <a:lnSpc>
                <a:spcPct val="120000"/>
              </a:lnSpc>
            </a:pPr>
            <a:r>
              <a:rPr lang="en-AU" dirty="0">
                <a:solidFill>
                  <a:srgbClr val="024D8E"/>
                </a:solidFill>
              </a:rPr>
              <a:t>We have signed an MOU with Nanothings Inc, who are an IoT technology company with backing from some of the largest corporations involved in IoT technologies in the USA </a:t>
            </a:r>
          </a:p>
          <a:p>
            <a:pPr marL="361950" lvl="1" indent="-279400" defTabSz="914400" eaLnBrk="1" hangingPunct="1">
              <a:lnSpc>
                <a:spcPct val="120000"/>
              </a:lnSpc>
            </a:pPr>
            <a:r>
              <a:rPr lang="en-AU" dirty="0">
                <a:solidFill>
                  <a:srgbClr val="024D8E"/>
                </a:solidFill>
              </a:rPr>
              <a:t>Work has continued on our MICRENs devices and we can now print these consistently at about 50 micron, which is at the scale we need to benefit from the “edge effects” that will enable supercapacitors that rival Li-ion batteries</a:t>
            </a:r>
          </a:p>
          <a:p>
            <a:pPr marL="361950" lvl="1" indent="-279400" defTabSz="914400" eaLnBrk="1" hangingPunct="1">
              <a:lnSpc>
                <a:spcPct val="120000"/>
              </a:lnSpc>
            </a:pPr>
            <a:r>
              <a:rPr lang="en-AU" dirty="0">
                <a:solidFill>
                  <a:srgbClr val="024D8E"/>
                </a:solidFill>
              </a:rPr>
              <a:t>Our patents have progressed including:</a:t>
            </a:r>
          </a:p>
          <a:p>
            <a:pPr marL="819150" lvl="2" indent="-279400">
              <a:lnSpc>
                <a:spcPct val="120000"/>
              </a:lnSpc>
            </a:pPr>
            <a:r>
              <a:rPr lang="en-AU" dirty="0">
                <a:solidFill>
                  <a:srgbClr val="024D8E"/>
                </a:solidFill>
              </a:rPr>
              <a:t>Final award of our micro supercapacitor patent </a:t>
            </a:r>
          </a:p>
          <a:p>
            <a:pPr marL="819150" lvl="2" indent="-279400">
              <a:lnSpc>
                <a:spcPct val="120000"/>
              </a:lnSpc>
            </a:pPr>
            <a:r>
              <a:rPr lang="en-AU" dirty="0">
                <a:solidFill>
                  <a:srgbClr val="024D8E"/>
                </a:solidFill>
              </a:rPr>
              <a:t>Final national phase for our membranes patent. </a:t>
            </a:r>
          </a:p>
          <a:p>
            <a:pPr marL="819150" lvl="2" indent="-279400">
              <a:lnSpc>
                <a:spcPct val="120000"/>
              </a:lnSpc>
            </a:pPr>
            <a:r>
              <a:rPr lang="en-AU" dirty="0">
                <a:solidFill>
                  <a:srgbClr val="024D8E"/>
                </a:solidFill>
              </a:rPr>
              <a:t>Ongoing refinement of our MICRENs printing patent and Green Graphene patent</a:t>
            </a:r>
          </a:p>
          <a:p>
            <a:pPr marL="819150" lvl="2" indent="-279400">
              <a:lnSpc>
                <a:spcPct val="120000"/>
              </a:lnSpc>
            </a:pPr>
            <a:r>
              <a:rPr lang="en-AU" dirty="0">
                <a:solidFill>
                  <a:srgbClr val="024D8E"/>
                </a:solidFill>
              </a:rPr>
              <a:t>2 additional patents for filing in the immediate future.</a:t>
            </a:r>
          </a:p>
        </p:txBody>
      </p:sp>
      <p:sp>
        <p:nvSpPr>
          <p:cNvPr id="23556" name="Slide Number Placeholder 3"/>
          <p:cNvSpPr>
            <a:spLocks noGrp="1"/>
          </p:cNvSpPr>
          <p:nvPr>
            <p:ph type="sldNum" sz="quarter" idx="12"/>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spcAft>
                <a:spcPts val="1200"/>
              </a:spcAft>
              <a:buClr>
                <a:schemeClr val="accent1"/>
              </a:buClr>
              <a:buSzPct val="80000"/>
              <a:buFont typeface="Wingdings 3" panose="05040102010807070707" pitchFamily="18" charset="2"/>
              <a:defRPr sz="1600">
                <a:solidFill>
                  <a:srgbClr val="0A4D9E"/>
                </a:solidFill>
                <a:latin typeface="Century Gothic" panose="020B0502020202020204" pitchFamily="34" charset="0"/>
              </a:defRPr>
            </a:lvl1pPr>
            <a:lvl2pPr marL="742950" indent="-285750">
              <a:lnSpc>
                <a:spcPct val="90000"/>
              </a:lnSpc>
              <a:spcBef>
                <a:spcPts val="600"/>
              </a:spcBef>
              <a:buClr>
                <a:srgbClr val="0F3D78"/>
              </a:buClr>
              <a:buBlip>
                <a:blip r:embed="rId3"/>
              </a:buBlip>
              <a:defRPr>
                <a:solidFill>
                  <a:srgbClr val="0A4D9E"/>
                </a:solidFill>
                <a:latin typeface="Century Gothic" panose="020B0502020202020204" pitchFamily="34" charset="0"/>
              </a:defRPr>
            </a:lvl2pPr>
            <a:lvl3pPr marL="1143000" indent="-228600">
              <a:spcBef>
                <a:spcPts val="1000"/>
              </a:spcBef>
              <a:buClr>
                <a:srgbClr val="0A4D9E"/>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7B28F75E-5E83-4839-8AB1-BFB69BA6E1F7}" type="slidenum">
              <a:rPr lang="en-US" altLang="en-US" smtClean="0">
                <a:solidFill>
                  <a:schemeClr val="bg1"/>
                </a:solidFill>
              </a:rPr>
              <a:pPr fontAlgn="base">
                <a:spcBef>
                  <a:spcPct val="0"/>
                </a:spcBef>
                <a:spcAft>
                  <a:spcPct val="0"/>
                </a:spcAft>
                <a:buClrTx/>
                <a:buSzTx/>
                <a:buFontTx/>
                <a:buNone/>
              </a:pPr>
              <a:t>4</a:t>
            </a:fld>
            <a:endParaRPr lang="en-US" altLang="en-US" dirty="0">
              <a:solidFill>
                <a:schemeClr val="bg1"/>
              </a:solidFill>
            </a:endParaRPr>
          </a:p>
        </p:txBody>
      </p:sp>
      <p:pic>
        <p:nvPicPr>
          <p:cNvPr id="1026" name="Picture 2" descr="Image result for origami crane">
            <a:extLst>
              <a:ext uri="{FF2B5EF4-FFF2-40B4-BE49-F238E27FC236}">
                <a16:creationId xmlns:a16="http://schemas.microsoft.com/office/drawing/2014/main" id="{6AEEEBD8-3C49-43BA-9500-7578B6B9F4E2}"/>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4147" y="4126877"/>
            <a:ext cx="1449760" cy="1057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058B2AB-0823-4EDD-AEE8-D4B89C255BE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966" y="1571418"/>
            <a:ext cx="965712" cy="1416313"/>
          </a:xfrm>
          <a:prstGeom prst="rect">
            <a:avLst/>
          </a:prstGeom>
        </p:spPr>
      </p:pic>
      <p:sp>
        <p:nvSpPr>
          <p:cNvPr id="4" name="Rectangle 3">
            <a:extLst>
              <a:ext uri="{FF2B5EF4-FFF2-40B4-BE49-F238E27FC236}">
                <a16:creationId xmlns:a16="http://schemas.microsoft.com/office/drawing/2014/main" id="{EFDF9E2D-632B-438F-AAB2-4EDA79D51CF1}"/>
              </a:ext>
            </a:extLst>
          </p:cNvPr>
          <p:cNvSpPr/>
          <p:nvPr/>
        </p:nvSpPr>
        <p:spPr>
          <a:xfrm>
            <a:off x="1931726" y="1323072"/>
            <a:ext cx="7792376" cy="677108"/>
          </a:xfrm>
          <a:prstGeom prst="rect">
            <a:avLst/>
          </a:prstGeom>
        </p:spPr>
        <p:txBody>
          <a:bodyPr wrap="square">
            <a:spAutoFit/>
          </a:bodyPr>
          <a:lstStyle/>
          <a:p>
            <a:pPr marL="82550" lvl="1">
              <a:spcBef>
                <a:spcPts val="500"/>
              </a:spcBef>
              <a:spcAft>
                <a:spcPts val="600"/>
              </a:spcAft>
            </a:pPr>
            <a:r>
              <a:rPr lang="en-AU" sz="1900" dirty="0">
                <a:solidFill>
                  <a:srgbClr val="024D8E"/>
                </a:solidFill>
              </a:rPr>
              <a:t>Over the past year we have made a number of important advances on our graphene research programs:</a:t>
            </a:r>
          </a:p>
        </p:txBody>
      </p:sp>
      <p:pic>
        <p:nvPicPr>
          <p:cNvPr id="18" name="Picture 17">
            <a:extLst>
              <a:ext uri="{FF2B5EF4-FFF2-40B4-BE49-F238E27FC236}">
                <a16:creationId xmlns:a16="http://schemas.microsoft.com/office/drawing/2014/main" id="{88917715-68D5-4A61-BF0A-087BD56F148E}"/>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9851922" y="2207344"/>
            <a:ext cx="1909327" cy="1364465"/>
          </a:xfrm>
          <a:prstGeom prst="rect">
            <a:avLst/>
          </a:prstGeom>
        </p:spPr>
      </p:pic>
      <p:pic>
        <p:nvPicPr>
          <p:cNvPr id="26" name="Picture 25">
            <a:extLst>
              <a:ext uri="{FF2B5EF4-FFF2-40B4-BE49-F238E27FC236}">
                <a16:creationId xmlns:a16="http://schemas.microsoft.com/office/drawing/2014/main" id="{5DBFB22D-1BF0-4676-958C-3E5F179DF0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1922" y="3838279"/>
            <a:ext cx="1968208" cy="13621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3601-7E73-4E68-815E-1B049855BEE9}"/>
              </a:ext>
            </a:extLst>
          </p:cNvPr>
          <p:cNvSpPr>
            <a:spLocks noGrp="1"/>
          </p:cNvSpPr>
          <p:nvPr>
            <p:ph type="title"/>
          </p:nvPr>
        </p:nvSpPr>
        <p:spPr/>
        <p:txBody>
          <a:bodyPr/>
          <a:lstStyle/>
          <a:p>
            <a:r>
              <a:rPr lang="en-AU" dirty="0"/>
              <a:t>CleanTeQ AGM Addresses Ionic JV</a:t>
            </a:r>
          </a:p>
        </p:txBody>
      </p:sp>
      <p:sp>
        <p:nvSpPr>
          <p:cNvPr id="4" name="Slide Number Placeholder 3">
            <a:extLst>
              <a:ext uri="{FF2B5EF4-FFF2-40B4-BE49-F238E27FC236}">
                <a16:creationId xmlns:a16="http://schemas.microsoft.com/office/drawing/2014/main" id="{73EE929E-BADE-4032-98B7-00BA1A46A69E}"/>
              </a:ext>
            </a:extLst>
          </p:cNvPr>
          <p:cNvSpPr>
            <a:spLocks noGrp="1"/>
          </p:cNvSpPr>
          <p:nvPr>
            <p:ph type="sldNum" sz="quarter" idx="12"/>
          </p:nvPr>
        </p:nvSpPr>
        <p:spPr/>
        <p:txBody>
          <a:bodyPr/>
          <a:lstStyle/>
          <a:p>
            <a:fld id="{B0678887-F714-45E6-9F97-DB4E2F61F00E}" type="slidenum">
              <a:rPr lang="en-AU" smtClean="0"/>
              <a:pPr/>
              <a:t>5</a:t>
            </a:fld>
            <a:endParaRPr lang="en-AU" dirty="0"/>
          </a:p>
        </p:txBody>
      </p:sp>
      <p:pic>
        <p:nvPicPr>
          <p:cNvPr id="8" name="Picture 7">
            <a:extLst>
              <a:ext uri="{FF2B5EF4-FFF2-40B4-BE49-F238E27FC236}">
                <a16:creationId xmlns:a16="http://schemas.microsoft.com/office/drawing/2014/main" id="{BCB77FD1-B62A-4142-8F65-0BAFEA60D432}"/>
              </a:ext>
            </a:extLst>
          </p:cNvPr>
          <p:cNvPicPr>
            <a:picLocks noChangeAspect="1"/>
          </p:cNvPicPr>
          <p:nvPr/>
        </p:nvPicPr>
        <p:blipFill>
          <a:blip r:embed="rId3"/>
          <a:stretch>
            <a:fillRect/>
          </a:stretch>
        </p:blipFill>
        <p:spPr>
          <a:xfrm>
            <a:off x="1106411" y="1225311"/>
            <a:ext cx="9317148" cy="5267564"/>
          </a:xfrm>
          <a:prstGeom prst="rect">
            <a:avLst/>
          </a:prstGeom>
        </p:spPr>
      </p:pic>
    </p:spTree>
    <p:extLst>
      <p:ext uri="{BB962C8B-B14F-4D97-AF65-F5344CB8AC3E}">
        <p14:creationId xmlns:p14="http://schemas.microsoft.com/office/powerpoint/2010/main" val="3926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51B15F-54A2-43D2-AD21-B16D20FE092A}"/>
              </a:ext>
            </a:extLst>
          </p:cNvPr>
          <p:cNvSpPr>
            <a:spLocks noGrp="1"/>
          </p:cNvSpPr>
          <p:nvPr>
            <p:ph type="title"/>
          </p:nvPr>
        </p:nvSpPr>
        <p:spPr/>
        <p:txBody>
          <a:bodyPr/>
          <a:lstStyle/>
          <a:p>
            <a:r>
              <a:rPr lang="en-AU" dirty="0"/>
              <a:t>Nanothings Inc MOU</a:t>
            </a:r>
          </a:p>
        </p:txBody>
      </p:sp>
      <p:sp>
        <p:nvSpPr>
          <p:cNvPr id="6" name="Content Placeholder 5">
            <a:extLst>
              <a:ext uri="{FF2B5EF4-FFF2-40B4-BE49-F238E27FC236}">
                <a16:creationId xmlns:a16="http://schemas.microsoft.com/office/drawing/2014/main" id="{39212E24-2BFD-4D6B-B986-91C39AF8B244}"/>
              </a:ext>
            </a:extLst>
          </p:cNvPr>
          <p:cNvSpPr>
            <a:spLocks noGrp="1"/>
          </p:cNvSpPr>
          <p:nvPr>
            <p:ph idx="1"/>
          </p:nvPr>
        </p:nvSpPr>
        <p:spPr>
          <a:xfrm>
            <a:off x="1476102" y="2054912"/>
            <a:ext cx="9877697" cy="544872"/>
          </a:xfrm>
          <a:prstGeom prst="roundRect">
            <a:avLst/>
          </a:prstGeom>
          <a:solidFill>
            <a:schemeClr val="bg1">
              <a:alpha val="72000"/>
            </a:schemeClr>
          </a:solidFill>
          <a:effectLst>
            <a:softEdge rad="25400"/>
          </a:effectLst>
        </p:spPr>
        <p:txBody>
          <a:bodyPr/>
          <a:lstStyle/>
          <a:p>
            <a:pPr marL="0" indent="0">
              <a:buNone/>
            </a:pPr>
            <a:r>
              <a:rPr lang="en-US" dirty="0"/>
              <a:t>Ionic has signed an MOU with Nanothings Inc with the following objective:</a:t>
            </a:r>
            <a:endParaRPr lang="en-AU" dirty="0"/>
          </a:p>
        </p:txBody>
      </p:sp>
      <p:sp>
        <p:nvSpPr>
          <p:cNvPr id="4" name="Slide Number Placeholder 3">
            <a:extLst>
              <a:ext uri="{FF2B5EF4-FFF2-40B4-BE49-F238E27FC236}">
                <a16:creationId xmlns:a16="http://schemas.microsoft.com/office/drawing/2014/main" id="{EDB49C84-6E84-459C-B183-CCE566BC4EAB}"/>
              </a:ext>
            </a:extLst>
          </p:cNvPr>
          <p:cNvSpPr>
            <a:spLocks noGrp="1"/>
          </p:cNvSpPr>
          <p:nvPr>
            <p:ph type="sldNum" sz="quarter" idx="12"/>
          </p:nvPr>
        </p:nvSpPr>
        <p:spPr/>
        <p:txBody>
          <a:bodyPr/>
          <a:lstStyle/>
          <a:p>
            <a:fld id="{B0678887-F714-45E6-9F97-DB4E2F61F00E}" type="slidenum">
              <a:rPr lang="en-AU" smtClean="0"/>
              <a:pPr/>
              <a:t>6</a:t>
            </a:fld>
            <a:endParaRPr lang="en-AU" dirty="0"/>
          </a:p>
        </p:txBody>
      </p:sp>
      <p:sp>
        <p:nvSpPr>
          <p:cNvPr id="7" name="Rectangle 6">
            <a:extLst>
              <a:ext uri="{FF2B5EF4-FFF2-40B4-BE49-F238E27FC236}">
                <a16:creationId xmlns:a16="http://schemas.microsoft.com/office/drawing/2014/main" id="{2597C110-E49F-4935-9C87-06D08A78FAA6}"/>
              </a:ext>
            </a:extLst>
          </p:cNvPr>
          <p:cNvSpPr/>
          <p:nvPr/>
        </p:nvSpPr>
        <p:spPr>
          <a:xfrm>
            <a:off x="1476101" y="2732630"/>
            <a:ext cx="9877697" cy="1200329"/>
          </a:xfrm>
          <a:prstGeom prst="rect">
            <a:avLst/>
          </a:prstGeom>
        </p:spPr>
        <p:txBody>
          <a:bodyPr wrap="square">
            <a:spAutoFit/>
          </a:bodyPr>
          <a:lstStyle/>
          <a:p>
            <a:pPr algn="ctr"/>
            <a:r>
              <a:rPr lang="en-US" i="1" dirty="0"/>
              <a:t>There is a rapidly growing global demand for IoT technologies. Nanothings and Ionic have valuable intellectual property, relationships and manufacturing capabilities relevant to IoT technologies and the objective of the collaboration is to develop an energy storage solution that will enable a new generation of IoT tracking technologies based on Nanothings’ proprietary </a:t>
            </a:r>
            <a:r>
              <a:rPr lang="en-US" i="1" dirty="0" err="1"/>
              <a:t>NanoTag</a:t>
            </a:r>
            <a:r>
              <a:rPr lang="en-US" i="1" dirty="0"/>
              <a:t> devices.</a:t>
            </a:r>
            <a:endParaRPr lang="en-AU" i="1" dirty="0"/>
          </a:p>
        </p:txBody>
      </p:sp>
      <p:sp>
        <p:nvSpPr>
          <p:cNvPr id="8" name="Rectangle 7">
            <a:extLst>
              <a:ext uri="{FF2B5EF4-FFF2-40B4-BE49-F238E27FC236}">
                <a16:creationId xmlns:a16="http://schemas.microsoft.com/office/drawing/2014/main" id="{F5D7471A-331B-4CA5-BB18-B8D49B8909C7}"/>
              </a:ext>
            </a:extLst>
          </p:cNvPr>
          <p:cNvSpPr/>
          <p:nvPr/>
        </p:nvSpPr>
        <p:spPr>
          <a:xfrm>
            <a:off x="1327354" y="4258217"/>
            <a:ext cx="10026444" cy="1978908"/>
          </a:xfrm>
          <a:prstGeom prst="rect">
            <a:avLst/>
          </a:prstGeom>
          <a:solidFill>
            <a:schemeClr val="bg1">
              <a:alpha val="81000"/>
            </a:schemeClr>
          </a:solidFill>
          <a:effectLst>
            <a:softEdge rad="114300"/>
          </a:effectLst>
        </p:spPr>
        <p:txBody>
          <a:bodyPr vert="horz" lIns="91440" tIns="45720" rIns="91440" bIns="45720" rtlCol="0">
            <a:normAutofit fontScale="92500"/>
          </a:bodyPr>
          <a:lstStyle/>
          <a:p>
            <a:pPr marL="285750" indent="-468000">
              <a:spcBef>
                <a:spcPts val="600"/>
              </a:spcBef>
              <a:spcAft>
                <a:spcPts val="600"/>
              </a:spcAft>
              <a:buSzPct val="80000"/>
              <a:buBlip>
                <a:blip r:embed="rId3"/>
              </a:buBlip>
            </a:pPr>
            <a:r>
              <a:rPr lang="en-US" dirty="0">
                <a:solidFill>
                  <a:schemeClr val="accent1">
                    <a:lumMod val="50000"/>
                  </a:schemeClr>
                </a:solidFill>
              </a:rPr>
              <a:t>Nanothings has proprietary technology for IoT applications, including printed circuitry and sensor tags, firmware, and software that enable disposable, long range, low cost applications in numerous industries. </a:t>
            </a:r>
            <a:endParaRPr lang="en-AU" dirty="0">
              <a:solidFill>
                <a:schemeClr val="accent1">
                  <a:lumMod val="50000"/>
                </a:schemeClr>
              </a:solidFill>
            </a:endParaRPr>
          </a:p>
          <a:p>
            <a:pPr marL="285750" indent="-468000">
              <a:spcBef>
                <a:spcPts val="600"/>
              </a:spcBef>
              <a:spcAft>
                <a:spcPts val="600"/>
              </a:spcAft>
              <a:buSzPct val="80000"/>
              <a:buBlip>
                <a:blip r:embed="rId3"/>
              </a:buBlip>
            </a:pPr>
            <a:r>
              <a:rPr lang="en-US" dirty="0">
                <a:solidFill>
                  <a:schemeClr val="accent1">
                    <a:lumMod val="50000"/>
                  </a:schemeClr>
                </a:solidFill>
              </a:rPr>
              <a:t>To progress this technology, Nanothings requires an energy storage solution that is not currently available in the open market.</a:t>
            </a:r>
            <a:endParaRPr lang="en-AU" dirty="0">
              <a:solidFill>
                <a:schemeClr val="accent1">
                  <a:lumMod val="50000"/>
                </a:schemeClr>
              </a:solidFill>
            </a:endParaRPr>
          </a:p>
          <a:p>
            <a:pPr marL="285750" indent="-468000">
              <a:spcBef>
                <a:spcPts val="600"/>
              </a:spcBef>
              <a:spcAft>
                <a:spcPts val="600"/>
              </a:spcAft>
              <a:buSzPct val="80000"/>
              <a:buBlip>
                <a:blip r:embed="rId3"/>
              </a:buBlip>
            </a:pPr>
            <a:r>
              <a:rPr lang="en-US" dirty="0">
                <a:solidFill>
                  <a:schemeClr val="accent1">
                    <a:lumMod val="50000"/>
                  </a:schemeClr>
                </a:solidFill>
              </a:rPr>
              <a:t>Nanothings also has significant market access for its technologies through relationships with major IoT companies including </a:t>
            </a:r>
            <a:r>
              <a:rPr lang="en-US" dirty="0" err="1">
                <a:solidFill>
                  <a:schemeClr val="accent1">
                    <a:lumMod val="50000"/>
                  </a:schemeClr>
                </a:solidFill>
              </a:rPr>
              <a:t>Semtech</a:t>
            </a:r>
            <a:r>
              <a:rPr lang="en-US" dirty="0">
                <a:solidFill>
                  <a:schemeClr val="accent1">
                    <a:lumMod val="50000"/>
                  </a:schemeClr>
                </a:solidFill>
              </a:rPr>
              <a:t>, </a:t>
            </a:r>
            <a:r>
              <a:rPr lang="en-US" dirty="0" err="1">
                <a:solidFill>
                  <a:schemeClr val="accent1">
                    <a:lumMod val="50000"/>
                  </a:schemeClr>
                </a:solidFill>
              </a:rPr>
              <a:t>Sigfox</a:t>
            </a:r>
            <a:r>
              <a:rPr lang="en-US" dirty="0">
                <a:solidFill>
                  <a:schemeClr val="accent1">
                    <a:lumMod val="50000"/>
                  </a:schemeClr>
                </a:solidFill>
              </a:rPr>
              <a:t>, Senet, M2Comm and </a:t>
            </a:r>
            <a:r>
              <a:rPr lang="en-US" dirty="0" err="1">
                <a:solidFill>
                  <a:schemeClr val="accent1">
                    <a:lumMod val="50000"/>
                  </a:schemeClr>
                </a:solidFill>
              </a:rPr>
              <a:t>MachineQ</a:t>
            </a:r>
            <a:r>
              <a:rPr lang="en-US" dirty="0">
                <a:solidFill>
                  <a:schemeClr val="accent1">
                    <a:lumMod val="50000"/>
                  </a:schemeClr>
                </a:solidFill>
              </a:rPr>
              <a:t>.</a:t>
            </a:r>
            <a:endParaRPr lang="en-AU" dirty="0">
              <a:solidFill>
                <a:schemeClr val="accent1">
                  <a:lumMod val="50000"/>
                </a:schemeClr>
              </a:solidFill>
            </a:endParaRPr>
          </a:p>
        </p:txBody>
      </p:sp>
      <p:pic>
        <p:nvPicPr>
          <p:cNvPr id="1026" name="Picture 2" descr="Image result for nanothingsinc">
            <a:extLst>
              <a:ext uri="{FF2B5EF4-FFF2-40B4-BE49-F238E27FC236}">
                <a16:creationId xmlns:a16="http://schemas.microsoft.com/office/drawing/2014/main" id="{84DA1BA4-6802-4C32-AB48-809577CFE02B}"/>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30331" b="30331"/>
          <a:stretch/>
        </p:blipFill>
        <p:spPr bwMode="auto">
          <a:xfrm>
            <a:off x="4028004" y="766963"/>
            <a:ext cx="3286248" cy="129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5D35-6867-4180-A8E0-6C8007DCBD83}"/>
              </a:ext>
            </a:extLst>
          </p:cNvPr>
          <p:cNvSpPr>
            <a:spLocks noGrp="1"/>
          </p:cNvSpPr>
          <p:nvPr>
            <p:ph type="title"/>
          </p:nvPr>
        </p:nvSpPr>
        <p:spPr/>
        <p:txBody>
          <a:bodyPr/>
          <a:lstStyle/>
          <a:p>
            <a:r>
              <a:rPr lang="en-AU" dirty="0"/>
              <a:t>MICRENs Supercapacitor Printing</a:t>
            </a:r>
          </a:p>
        </p:txBody>
      </p:sp>
      <p:sp>
        <p:nvSpPr>
          <p:cNvPr id="4" name="Slide Number Placeholder 3">
            <a:extLst>
              <a:ext uri="{FF2B5EF4-FFF2-40B4-BE49-F238E27FC236}">
                <a16:creationId xmlns:a16="http://schemas.microsoft.com/office/drawing/2014/main" id="{31DAED83-C1C0-410F-9565-A5EADCB2E86A}"/>
              </a:ext>
            </a:extLst>
          </p:cNvPr>
          <p:cNvSpPr>
            <a:spLocks noGrp="1"/>
          </p:cNvSpPr>
          <p:nvPr>
            <p:ph type="sldNum" sz="quarter" idx="11"/>
          </p:nvPr>
        </p:nvSpPr>
        <p:spPr/>
        <p:txBody>
          <a:bodyPr/>
          <a:lstStyle/>
          <a:p>
            <a:pPr>
              <a:defRPr/>
            </a:pPr>
            <a:fld id="{82E38BA6-6981-46DB-8C07-47E59B1BBC12}" type="slidenum">
              <a:rPr lang="en-US" smtClean="0"/>
              <a:pPr>
                <a:defRPr/>
              </a:pPr>
              <a:t>7</a:t>
            </a:fld>
            <a:endParaRPr lang="en-US" dirty="0"/>
          </a:p>
        </p:txBody>
      </p:sp>
      <p:pic>
        <p:nvPicPr>
          <p:cNvPr id="9" name="Printing MICRENs1">
            <a:hlinkClick r:id="" action="ppaction://media"/>
            <a:extLst>
              <a:ext uri="{FF2B5EF4-FFF2-40B4-BE49-F238E27FC236}">
                <a16:creationId xmlns:a16="http://schemas.microsoft.com/office/drawing/2014/main" id="{BA988FF3-C3D8-4490-B6FC-DB2B0A4EED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39287" y="1876839"/>
            <a:ext cx="7407308" cy="4166730"/>
          </a:xfrm>
          <a:prstGeom prst="rect">
            <a:avLst/>
          </a:prstGeom>
          <a:ln>
            <a:noFill/>
          </a:ln>
          <a:effectLst>
            <a:softEdge rad="112500"/>
          </a:effectLst>
        </p:spPr>
      </p:pic>
      <p:sp>
        <p:nvSpPr>
          <p:cNvPr id="10" name="Content Placeholder 2">
            <a:extLst>
              <a:ext uri="{FF2B5EF4-FFF2-40B4-BE49-F238E27FC236}">
                <a16:creationId xmlns:a16="http://schemas.microsoft.com/office/drawing/2014/main" id="{7E9C5234-FB68-4B7C-8735-506898ACA8AA}"/>
              </a:ext>
            </a:extLst>
          </p:cNvPr>
          <p:cNvSpPr>
            <a:spLocks noGrp="1"/>
          </p:cNvSpPr>
          <p:nvPr>
            <p:ph idx="1"/>
          </p:nvPr>
        </p:nvSpPr>
        <p:spPr>
          <a:xfrm>
            <a:off x="460288" y="2389381"/>
            <a:ext cx="3378999" cy="3299666"/>
          </a:xfrm>
        </p:spPr>
        <p:txBody>
          <a:bodyPr>
            <a:normAutofit/>
          </a:bodyPr>
          <a:lstStyle/>
          <a:p>
            <a:pPr marL="0" indent="0">
              <a:lnSpc>
                <a:spcPct val="100000"/>
              </a:lnSpc>
              <a:spcBef>
                <a:spcPts val="600"/>
              </a:spcBef>
              <a:spcAft>
                <a:spcPts val="600"/>
              </a:spcAft>
              <a:buSzPct val="80000"/>
              <a:buNone/>
            </a:pPr>
            <a:r>
              <a:rPr lang="en-AU" sz="1600" dirty="0"/>
              <a:t>Target applications:</a:t>
            </a:r>
          </a:p>
          <a:p>
            <a:pPr marL="285750" indent="-468000">
              <a:lnSpc>
                <a:spcPct val="100000"/>
              </a:lnSpc>
              <a:spcBef>
                <a:spcPts val="600"/>
              </a:spcBef>
              <a:spcAft>
                <a:spcPts val="600"/>
              </a:spcAft>
              <a:buSzPct val="80000"/>
              <a:buBlip>
                <a:blip r:embed="rId6"/>
              </a:buBlip>
            </a:pPr>
            <a:r>
              <a:rPr lang="en-AU" sz="1600" dirty="0"/>
              <a:t>On-chip capacitors (µF-mF range) with variable voltage</a:t>
            </a:r>
          </a:p>
          <a:p>
            <a:pPr marL="285750" indent="-468000">
              <a:lnSpc>
                <a:spcPct val="100000"/>
              </a:lnSpc>
              <a:spcBef>
                <a:spcPts val="600"/>
              </a:spcBef>
              <a:spcAft>
                <a:spcPts val="600"/>
              </a:spcAft>
              <a:buSzPct val="80000"/>
              <a:buBlip>
                <a:blip r:embed="rId6"/>
              </a:buBlip>
            </a:pPr>
            <a:r>
              <a:rPr lang="en-AU" sz="1600" dirty="0"/>
              <a:t>Implantable medical devices</a:t>
            </a:r>
          </a:p>
          <a:p>
            <a:pPr marL="285750" indent="-468000">
              <a:lnSpc>
                <a:spcPct val="100000"/>
              </a:lnSpc>
              <a:spcBef>
                <a:spcPts val="600"/>
              </a:spcBef>
              <a:spcAft>
                <a:spcPts val="600"/>
              </a:spcAft>
              <a:buSzPct val="80000"/>
              <a:buBlip>
                <a:blip r:embed="rId6"/>
              </a:buBlip>
            </a:pPr>
            <a:r>
              <a:rPr lang="en-AU" sz="1600" dirty="0"/>
              <a:t>Wearables</a:t>
            </a:r>
          </a:p>
          <a:p>
            <a:pPr marL="285750" indent="-468000">
              <a:lnSpc>
                <a:spcPct val="100000"/>
              </a:lnSpc>
              <a:spcBef>
                <a:spcPts val="600"/>
              </a:spcBef>
              <a:spcAft>
                <a:spcPts val="600"/>
              </a:spcAft>
              <a:buSzPct val="80000"/>
              <a:buBlip>
                <a:blip r:embed="rId6"/>
              </a:buBlip>
            </a:pPr>
            <a:r>
              <a:rPr lang="en-AU" sz="1600" dirty="0"/>
              <a:t>IoT devices</a:t>
            </a:r>
          </a:p>
          <a:p>
            <a:pPr marL="285750" indent="-468000">
              <a:lnSpc>
                <a:spcPct val="100000"/>
              </a:lnSpc>
              <a:spcBef>
                <a:spcPts val="600"/>
              </a:spcBef>
              <a:spcAft>
                <a:spcPts val="600"/>
              </a:spcAft>
              <a:buSzPct val="80000"/>
              <a:buBlip>
                <a:blip r:embed="rId6"/>
              </a:buBlip>
            </a:pPr>
            <a:r>
              <a:rPr lang="en-AU" sz="1600" dirty="0"/>
              <a:t>Quantum capacitors </a:t>
            </a:r>
          </a:p>
        </p:txBody>
      </p:sp>
      <p:sp>
        <p:nvSpPr>
          <p:cNvPr id="8" name="Rectangle 7">
            <a:extLst>
              <a:ext uri="{FF2B5EF4-FFF2-40B4-BE49-F238E27FC236}">
                <a16:creationId xmlns:a16="http://schemas.microsoft.com/office/drawing/2014/main" id="{2BC3C7CD-CD66-42FA-AEF2-9EE192404BCD}"/>
              </a:ext>
            </a:extLst>
          </p:cNvPr>
          <p:cNvSpPr/>
          <p:nvPr/>
        </p:nvSpPr>
        <p:spPr>
          <a:xfrm>
            <a:off x="460288" y="1168953"/>
            <a:ext cx="8585389" cy="707886"/>
          </a:xfrm>
          <a:prstGeom prst="rect">
            <a:avLst/>
          </a:prstGeom>
        </p:spPr>
        <p:txBody>
          <a:bodyPr vert="horz" lIns="91440" tIns="45720" rIns="91440" bIns="45720" rtlCol="0">
            <a:normAutofit/>
          </a:bodyPr>
          <a:lstStyle/>
          <a:p>
            <a:pPr>
              <a:spcBef>
                <a:spcPts val="600"/>
              </a:spcBef>
              <a:spcAft>
                <a:spcPts val="600"/>
              </a:spcAft>
              <a:buSzPct val="80000"/>
            </a:pPr>
            <a:r>
              <a:rPr lang="en-AU" sz="2000" dirty="0">
                <a:solidFill>
                  <a:schemeClr val="accent1">
                    <a:lumMod val="50000"/>
                  </a:schemeClr>
                </a:solidFill>
              </a:rPr>
              <a:t>Our patent pending, rapid printing process for manufacturing MICRENS will contribute to scalability and cost advantages</a:t>
            </a:r>
          </a:p>
        </p:txBody>
      </p:sp>
    </p:spTree>
    <p:extLst>
      <p:ext uri="{BB962C8B-B14F-4D97-AF65-F5344CB8AC3E}">
        <p14:creationId xmlns:p14="http://schemas.microsoft.com/office/powerpoint/2010/main" val="286138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596" y="417443"/>
            <a:ext cx="7797800" cy="708025"/>
          </a:xfrm>
        </p:spPr>
        <p:txBody>
          <a:bodyPr rtlCol="0">
            <a:noAutofit/>
          </a:bodyPr>
          <a:lstStyle/>
          <a:p>
            <a:pPr eaLnBrk="1" fontAlgn="auto" hangingPunct="1">
              <a:spcAft>
                <a:spcPts val="0"/>
              </a:spcAft>
              <a:defRPr/>
            </a:pPr>
            <a:r>
              <a:rPr lang="en-AU" dirty="0"/>
              <a:t>Critical Relationships</a:t>
            </a:r>
          </a:p>
        </p:txBody>
      </p:sp>
      <p:sp>
        <p:nvSpPr>
          <p:cNvPr id="2355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spcAft>
                <a:spcPts val="1200"/>
              </a:spcAft>
              <a:buClr>
                <a:schemeClr val="accent1"/>
              </a:buClr>
              <a:buSzPct val="80000"/>
              <a:buFont typeface="Wingdings 3" panose="05040102010807070707" pitchFamily="18" charset="2"/>
              <a:defRPr sz="1600">
                <a:solidFill>
                  <a:srgbClr val="0A4D9E"/>
                </a:solidFill>
                <a:latin typeface="Century Gothic" panose="020B0502020202020204" pitchFamily="34" charset="0"/>
              </a:defRPr>
            </a:lvl1pPr>
            <a:lvl2pPr marL="742950" indent="-285750">
              <a:lnSpc>
                <a:spcPct val="90000"/>
              </a:lnSpc>
              <a:spcBef>
                <a:spcPts val="600"/>
              </a:spcBef>
              <a:buClr>
                <a:srgbClr val="0F3D78"/>
              </a:buClr>
              <a:buBlip>
                <a:blip r:embed="rId3"/>
              </a:buBlip>
              <a:defRPr>
                <a:solidFill>
                  <a:srgbClr val="0A4D9E"/>
                </a:solidFill>
                <a:latin typeface="Century Gothic" panose="020B0502020202020204" pitchFamily="34" charset="0"/>
              </a:defRPr>
            </a:lvl2pPr>
            <a:lvl3pPr marL="1143000" indent="-228600">
              <a:spcBef>
                <a:spcPts val="1000"/>
              </a:spcBef>
              <a:buClr>
                <a:srgbClr val="0A4D9E"/>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rgbClr val="0A4D9E"/>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fld id="{7B28F75E-5E83-4839-8AB1-BFB69BA6E1F7}" type="slidenum">
              <a:rPr lang="en-US" altLang="en-US" smtClean="0">
                <a:solidFill>
                  <a:schemeClr val="bg1"/>
                </a:solidFill>
              </a:rPr>
              <a:pPr fontAlgn="base">
                <a:spcBef>
                  <a:spcPct val="0"/>
                </a:spcBef>
                <a:spcAft>
                  <a:spcPct val="0"/>
                </a:spcAft>
                <a:buClrTx/>
                <a:buSzTx/>
                <a:buFontTx/>
                <a:buNone/>
              </a:pPr>
              <a:t>8</a:t>
            </a:fld>
            <a:endParaRPr lang="en-US" altLang="en-US">
              <a:solidFill>
                <a:schemeClr val="bg1"/>
              </a:solidFill>
            </a:endParaRPr>
          </a:p>
        </p:txBody>
      </p:sp>
      <p:sp>
        <p:nvSpPr>
          <p:cNvPr id="9" name="Content Placeholder 2"/>
          <p:cNvSpPr txBox="1">
            <a:spLocks/>
          </p:cNvSpPr>
          <p:nvPr/>
        </p:nvSpPr>
        <p:spPr bwMode="auto">
          <a:xfrm>
            <a:off x="3233994" y="1722602"/>
            <a:ext cx="7797800" cy="4587710"/>
          </a:xfrm>
          <a:prstGeom prst="roundRect">
            <a:avLst>
              <a:gd name="adj" fmla="val 4451"/>
            </a:avLst>
          </a:prstGeom>
          <a:solidFill>
            <a:schemeClr val="bg1">
              <a:alpha val="93000"/>
            </a:schemeClr>
          </a:solidFill>
          <a:ln>
            <a:noFill/>
          </a:ln>
          <a:effectLst>
            <a:softEdge rad="101600"/>
          </a:effectLst>
          <a:extLst/>
        </p:spPr>
        <p:txBody>
          <a:bodyPr vert="horz" wrap="square" lIns="144000" tIns="144000" rIns="144000" bIns="144000" numCol="1" anchor="t" anchorCtr="0" compatLnSpc="1">
            <a:prstTxWarp prst="textNoShape">
              <a:avLst/>
            </a:prstTxWarp>
          </a:bodyPr>
          <a:lstStyle>
            <a:lvl1pPr algn="l" defTabSz="457200" rtl="0" eaLnBrk="0" fontAlgn="base" hangingPunct="0">
              <a:spcBef>
                <a:spcPts val="1000"/>
              </a:spcBef>
              <a:spcAft>
                <a:spcPts val="1200"/>
              </a:spcAft>
              <a:buClr>
                <a:schemeClr val="accent1"/>
              </a:buClr>
              <a:buSzPct val="80000"/>
              <a:buFont typeface="Wingdings 3" panose="05040102010807070707" pitchFamily="18" charset="2"/>
              <a:defRPr sz="1600" kern="1200">
                <a:solidFill>
                  <a:schemeClr val="accent4">
                    <a:lumMod val="50000"/>
                  </a:schemeClr>
                </a:solidFill>
                <a:latin typeface="+mn-lt"/>
                <a:ea typeface="+mn-ea"/>
                <a:cs typeface="+mn-cs"/>
              </a:defRPr>
            </a:lvl1pPr>
            <a:lvl2pPr marL="501650" indent="-228600" algn="l" rtl="0" eaLnBrk="0" fontAlgn="base" hangingPunct="0">
              <a:lnSpc>
                <a:spcPct val="100000"/>
              </a:lnSpc>
              <a:spcBef>
                <a:spcPts val="600"/>
              </a:spcBef>
              <a:spcAft>
                <a:spcPts val="600"/>
              </a:spcAft>
              <a:buClr>
                <a:srgbClr val="0F3D78"/>
              </a:buClr>
              <a:buBlip>
                <a:blip r:embed="rId3"/>
              </a:buBlip>
              <a:defRPr sz="1600" kern="1200">
                <a:solidFill>
                  <a:schemeClr val="accent4">
                    <a:lumMod val="50000"/>
                  </a:schemeClr>
                </a:solidFill>
                <a:latin typeface="+mn-lt"/>
                <a:ea typeface="+mn-ea"/>
                <a:cs typeface="+mn-cs"/>
              </a:defRPr>
            </a:lvl2pPr>
            <a:lvl3pPr marL="1143000" indent="-228600" algn="l" defTabSz="457200" rtl="0" eaLnBrk="0" fontAlgn="base" hangingPunct="0">
              <a:spcBef>
                <a:spcPts val="1000"/>
              </a:spcBef>
              <a:spcAft>
                <a:spcPct val="0"/>
              </a:spcAft>
              <a:buClr>
                <a:srgbClr val="0A4D9E"/>
              </a:buClr>
              <a:buSzPct val="80000"/>
              <a:buFont typeface="Wingdings 3" panose="05040102010807070707" pitchFamily="18" charset="2"/>
              <a:buChar char=""/>
              <a:defRPr sz="1400" kern="1200">
                <a:solidFill>
                  <a:schemeClr val="accent4">
                    <a:lumMod val="50000"/>
                  </a:schemeClr>
                </a:solidFill>
                <a:latin typeface="+mn-lt"/>
                <a:ea typeface="+mn-ea"/>
                <a:cs typeface="+mn-cs"/>
              </a:defRPr>
            </a:lvl3pPr>
            <a:lvl4pPr marL="1600200" indent="-228600" algn="l" defTabSz="457200" rtl="0" eaLnBrk="0" fontAlgn="base" hangingPunct="0">
              <a:spcBef>
                <a:spcPts val="1000"/>
              </a:spcBef>
              <a:spcAft>
                <a:spcPct val="0"/>
              </a:spcAft>
              <a:buClr>
                <a:srgbClr val="0A4D9E"/>
              </a:buClr>
              <a:buSzPct val="80000"/>
              <a:buFont typeface="Wingdings 3" panose="05040102010807070707" pitchFamily="18" charset="2"/>
              <a:buChar char=""/>
              <a:defRPr sz="1200" kern="1200">
                <a:solidFill>
                  <a:schemeClr val="accent4">
                    <a:lumMod val="50000"/>
                  </a:schemeClr>
                </a:solidFill>
                <a:latin typeface="+mn-lt"/>
                <a:ea typeface="+mn-ea"/>
                <a:cs typeface="+mn-cs"/>
              </a:defRPr>
            </a:lvl4pPr>
            <a:lvl5pPr marL="2057400" indent="-228600" algn="l" defTabSz="457200" rtl="0" eaLnBrk="0" fontAlgn="base" hangingPunct="0">
              <a:spcBef>
                <a:spcPts val="1000"/>
              </a:spcBef>
              <a:spcAft>
                <a:spcPct val="0"/>
              </a:spcAft>
              <a:buClr>
                <a:srgbClr val="0A4D9E"/>
              </a:buClr>
              <a:buSzPct val="80000"/>
              <a:buFont typeface="Wingdings 3" panose="05040102010807070707" pitchFamily="18" charset="2"/>
              <a:buChar char=""/>
              <a:defRPr sz="1200" kern="1200">
                <a:solidFill>
                  <a:schemeClr val="accent4">
                    <a:lumMod val="5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600"/>
              </a:spcBef>
              <a:spcAft>
                <a:spcPts val="600"/>
              </a:spcAft>
            </a:pPr>
            <a:r>
              <a:rPr lang="en-AU" sz="2000" dirty="0">
                <a:solidFill>
                  <a:schemeClr val="accent1">
                    <a:lumMod val="75000"/>
                  </a:schemeClr>
                </a:solidFill>
              </a:rPr>
              <a:t>Ionic’s partnerships remain at the centre of our strategy and the value we are creating:</a:t>
            </a:r>
          </a:p>
          <a:p>
            <a:pPr marL="361950" lvl="1" indent="-279400" defTabSz="914400" eaLnBrk="1" hangingPunct="1"/>
            <a:r>
              <a:rPr lang="en-AU" dirty="0">
                <a:solidFill>
                  <a:srgbClr val="024D8E"/>
                </a:solidFill>
              </a:rPr>
              <a:t>Clean TeQ has gone from strength to strength and we are in the process of standing-up our venture, to be operational early 2019</a:t>
            </a:r>
          </a:p>
          <a:p>
            <a:pPr marL="361950" lvl="1" indent="-279400" eaLnBrk="1" hangingPunct="1"/>
            <a:r>
              <a:rPr lang="en-AU" dirty="0">
                <a:solidFill>
                  <a:srgbClr val="024D8E"/>
                </a:solidFill>
              </a:rPr>
              <a:t>Our relationship with Nanothings is evolving rapidly and we aim to exploit this for commercialisation of our supercapacitor technologies in the near term </a:t>
            </a:r>
          </a:p>
          <a:p>
            <a:pPr marL="361950" lvl="1" indent="-279400" defTabSz="914400" eaLnBrk="1" hangingPunct="1"/>
            <a:r>
              <a:rPr lang="en-AU" dirty="0">
                <a:solidFill>
                  <a:srgbClr val="024D8E"/>
                </a:solidFill>
              </a:rPr>
              <a:t>Monash University – our relationship remains strong and we continue to be engaged across multiple faculties, supporting Monash objectives and further deepening our ties</a:t>
            </a:r>
          </a:p>
          <a:p>
            <a:pPr marL="361950" lvl="1" indent="-279400" eaLnBrk="1" hangingPunct="1"/>
            <a:r>
              <a:rPr lang="en-AU" dirty="0">
                <a:solidFill>
                  <a:srgbClr val="024D8E"/>
                </a:solidFill>
              </a:rPr>
              <a:t>Expanding University engagement with other researchers at Melbourne and Deakin Universities, including the award of the ARC Industry Transformation Training Centre for Future Energy Storage Technologies</a:t>
            </a:r>
          </a:p>
          <a:p>
            <a:pPr marL="361950" lvl="1" indent="-279400" eaLnBrk="1" hangingPunct="1"/>
            <a:r>
              <a:rPr lang="en-AU" dirty="0">
                <a:solidFill>
                  <a:srgbClr val="024D8E"/>
                </a:solidFill>
              </a:rPr>
              <a:t>Ionic has been heavily engaged in the formation of the Australian Graphene Industry Association, driving collaboration in the graphene industry in Australia and internationally </a:t>
            </a:r>
          </a:p>
        </p:txBody>
      </p:sp>
      <p:pic>
        <p:nvPicPr>
          <p:cNvPr id="5" name="Picture 2" descr="Image result for nanothingsinc">
            <a:extLst>
              <a:ext uri="{FF2B5EF4-FFF2-40B4-BE49-F238E27FC236}">
                <a16:creationId xmlns:a16="http://schemas.microsoft.com/office/drawing/2014/main" id="{FAE33793-B758-41F1-BAF6-F02C77430D77}"/>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7087" t="39693" r="7087" b="34763"/>
          <a:stretch/>
        </p:blipFill>
        <p:spPr bwMode="auto">
          <a:xfrm>
            <a:off x="673245" y="1835731"/>
            <a:ext cx="2027206" cy="6033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ustralian graphene industry association">
            <a:extLst>
              <a:ext uri="{FF2B5EF4-FFF2-40B4-BE49-F238E27FC236}">
                <a16:creationId xmlns:a16="http://schemas.microsoft.com/office/drawing/2014/main" id="{F01C3BBC-24EC-4E43-9610-C93F42C466CD}"/>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3245" y="3384954"/>
            <a:ext cx="2027206" cy="6033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onash">
            <a:extLst>
              <a:ext uri="{FF2B5EF4-FFF2-40B4-BE49-F238E27FC236}">
                <a16:creationId xmlns:a16="http://schemas.microsoft.com/office/drawing/2014/main" id="{176C94DF-CE27-4970-B2EE-1CE030F8D869}"/>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6030" y="4069659"/>
            <a:ext cx="1201637" cy="1201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B4DD57-39E4-477E-B16F-90F4E6E42D2E}"/>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4366" y="2520436"/>
            <a:ext cx="784964" cy="783149"/>
          </a:xfrm>
          <a:prstGeom prst="rect">
            <a:avLst/>
          </a:prstGeom>
        </p:spPr>
      </p:pic>
      <p:pic>
        <p:nvPicPr>
          <p:cNvPr id="2056" name="Picture 8" descr="Image result for cleanteq">
            <a:extLst>
              <a:ext uri="{FF2B5EF4-FFF2-40B4-BE49-F238E27FC236}">
                <a16:creationId xmlns:a16="http://schemas.microsoft.com/office/drawing/2014/main" id="{07EF8C56-13DC-425C-AFE9-67954747DC7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1409" y="5352666"/>
            <a:ext cx="2090878" cy="117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68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83F0D7-DE26-494F-99BE-1A9ED92D3F23}"/>
              </a:ext>
            </a:extLst>
          </p:cNvPr>
          <p:cNvSpPr>
            <a:spLocks noGrp="1"/>
          </p:cNvSpPr>
          <p:nvPr>
            <p:ph type="title"/>
          </p:nvPr>
        </p:nvSpPr>
        <p:spPr/>
        <p:txBody>
          <a:bodyPr/>
          <a:lstStyle/>
          <a:p>
            <a:r>
              <a:rPr lang="en-AU" dirty="0"/>
              <a:t>Over The Horizon</a:t>
            </a:r>
          </a:p>
        </p:txBody>
      </p:sp>
      <p:sp>
        <p:nvSpPr>
          <p:cNvPr id="14" name="Content Placeholder 13">
            <a:extLst>
              <a:ext uri="{FF2B5EF4-FFF2-40B4-BE49-F238E27FC236}">
                <a16:creationId xmlns:a16="http://schemas.microsoft.com/office/drawing/2014/main" id="{899063A7-D734-41BC-AD61-0F524572813E}"/>
              </a:ext>
            </a:extLst>
          </p:cNvPr>
          <p:cNvSpPr>
            <a:spLocks noGrp="1"/>
          </p:cNvSpPr>
          <p:nvPr>
            <p:ph idx="1"/>
          </p:nvPr>
        </p:nvSpPr>
        <p:spPr/>
        <p:txBody>
          <a:bodyPr/>
          <a:lstStyle/>
          <a:p>
            <a:pPr marL="0" indent="0">
              <a:buNone/>
            </a:pPr>
            <a:r>
              <a:rPr lang="en-AU" dirty="0"/>
              <a:t>As a technology platform, Ionic will build on existing experience and expertise to deliver a stream of advanced materials technologies to market over the coming years.  Promising applications where we may have some advantage include:</a:t>
            </a:r>
          </a:p>
        </p:txBody>
      </p:sp>
      <p:sp>
        <p:nvSpPr>
          <p:cNvPr id="6" name="Slide Number Placeholder 5">
            <a:extLst>
              <a:ext uri="{FF2B5EF4-FFF2-40B4-BE49-F238E27FC236}">
                <a16:creationId xmlns:a16="http://schemas.microsoft.com/office/drawing/2014/main" id="{6909676E-036C-4F6F-AC9C-E70699D33C0D}"/>
              </a:ext>
            </a:extLst>
          </p:cNvPr>
          <p:cNvSpPr>
            <a:spLocks noGrp="1"/>
          </p:cNvSpPr>
          <p:nvPr>
            <p:ph type="sldNum" sz="quarter" idx="12"/>
          </p:nvPr>
        </p:nvSpPr>
        <p:spPr/>
        <p:txBody>
          <a:bodyPr/>
          <a:lstStyle/>
          <a:p>
            <a:fld id="{4BA373AB-1A93-423D-9352-69AEF0259D2C}" type="slidenum">
              <a:rPr lang="en-AU" smtClean="0"/>
              <a:t>9</a:t>
            </a:fld>
            <a:endParaRPr lang="en-AU"/>
          </a:p>
        </p:txBody>
      </p:sp>
      <p:graphicFrame>
        <p:nvGraphicFramePr>
          <p:cNvPr id="2" name="Diagram 1">
            <a:extLst>
              <a:ext uri="{FF2B5EF4-FFF2-40B4-BE49-F238E27FC236}">
                <a16:creationId xmlns:a16="http://schemas.microsoft.com/office/drawing/2014/main" id="{26050D95-4A30-4A3A-A93B-7F75E786948F}"/>
              </a:ext>
            </a:extLst>
          </p:cNvPr>
          <p:cNvGraphicFramePr/>
          <p:nvPr>
            <p:extLst>
              <p:ext uri="{D42A27DB-BD31-4B8C-83A1-F6EECF244321}">
                <p14:modId xmlns:p14="http://schemas.microsoft.com/office/powerpoint/2010/main" val="2067357506"/>
              </p:ext>
            </p:extLst>
          </p:nvPr>
        </p:nvGraphicFramePr>
        <p:xfrm>
          <a:off x="1678709" y="3252162"/>
          <a:ext cx="8128000" cy="3104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7785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16267</TotalTime>
  <Words>903</Words>
  <Application>Microsoft Office PowerPoint</Application>
  <PresentationFormat>Widescreen</PresentationFormat>
  <Paragraphs>100</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Century Gothic</vt:lpstr>
      <vt:lpstr>Times New Roman</vt:lpstr>
      <vt:lpstr>Wingdings</vt:lpstr>
      <vt:lpstr>Wingdings 3</vt:lpstr>
      <vt:lpstr>Office Theme</vt:lpstr>
      <vt:lpstr>Annual General Meeting - Update Report</vt:lpstr>
      <vt:lpstr>Disclaimer</vt:lpstr>
      <vt:lpstr>Current Strategy</vt:lpstr>
      <vt:lpstr>Research Progress</vt:lpstr>
      <vt:lpstr>CleanTeQ AGM Addresses Ionic JV</vt:lpstr>
      <vt:lpstr>Nanothings Inc MOU</vt:lpstr>
      <vt:lpstr>MICRENs Supercapacitor Printing</vt:lpstr>
      <vt:lpstr>Critical Relationships</vt:lpstr>
      <vt:lpstr>Over The Horizon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Savage</dc:creator>
  <cp:lastModifiedBy>Simon Savage</cp:lastModifiedBy>
  <cp:revision>109</cp:revision>
  <cp:lastPrinted>2018-11-21T20:01:38Z</cp:lastPrinted>
  <dcterms:created xsi:type="dcterms:W3CDTF">2018-10-22T02:34:02Z</dcterms:created>
  <dcterms:modified xsi:type="dcterms:W3CDTF">2018-11-22T10:46:02Z</dcterms:modified>
</cp:coreProperties>
</file>